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58"/>
  </p:notesMasterIdLst>
  <p:handoutMasterIdLst>
    <p:handoutMasterId r:id="rId59"/>
  </p:handoutMasterIdLst>
  <p:sldIdLst>
    <p:sldId id="956" r:id="rId2"/>
    <p:sldId id="972" r:id="rId3"/>
    <p:sldId id="957" r:id="rId4"/>
    <p:sldId id="960" r:id="rId5"/>
    <p:sldId id="961" r:id="rId6"/>
    <p:sldId id="962" r:id="rId7"/>
    <p:sldId id="964" r:id="rId8"/>
    <p:sldId id="965" r:id="rId9"/>
    <p:sldId id="966" r:id="rId10"/>
    <p:sldId id="967" r:id="rId11"/>
    <p:sldId id="968" r:id="rId12"/>
    <p:sldId id="969" r:id="rId13"/>
    <p:sldId id="970" r:id="rId14"/>
    <p:sldId id="975" r:id="rId15"/>
    <p:sldId id="976" r:id="rId16"/>
    <p:sldId id="988" r:id="rId17"/>
    <p:sldId id="959" r:id="rId18"/>
    <p:sldId id="985" r:id="rId19"/>
    <p:sldId id="986" r:id="rId20"/>
    <p:sldId id="987" r:id="rId21"/>
    <p:sldId id="989" r:id="rId22"/>
    <p:sldId id="990" r:id="rId23"/>
    <p:sldId id="991" r:id="rId24"/>
    <p:sldId id="992" r:id="rId25"/>
    <p:sldId id="993" r:id="rId26"/>
    <p:sldId id="995" r:id="rId27"/>
    <p:sldId id="1003" r:id="rId28"/>
    <p:sldId id="1004" r:id="rId29"/>
    <p:sldId id="1005" r:id="rId30"/>
    <p:sldId id="1006" r:id="rId31"/>
    <p:sldId id="1001" r:id="rId32"/>
    <p:sldId id="958" r:id="rId33"/>
    <p:sldId id="1011" r:id="rId34"/>
    <p:sldId id="1012" r:id="rId35"/>
    <p:sldId id="1013" r:id="rId36"/>
    <p:sldId id="1014" r:id="rId37"/>
    <p:sldId id="1015" r:id="rId38"/>
    <p:sldId id="1016" r:id="rId39"/>
    <p:sldId id="1017" r:id="rId40"/>
    <p:sldId id="1018" r:id="rId41"/>
    <p:sldId id="1019" r:id="rId42"/>
    <p:sldId id="1024" r:id="rId43"/>
    <p:sldId id="1025" r:id="rId44"/>
    <p:sldId id="1029" r:id="rId45"/>
    <p:sldId id="1030" r:id="rId46"/>
    <p:sldId id="1008" r:id="rId47"/>
    <p:sldId id="1031" r:id="rId48"/>
    <p:sldId id="1032" r:id="rId49"/>
    <p:sldId id="1033" r:id="rId50"/>
    <p:sldId id="1037" r:id="rId51"/>
    <p:sldId id="1034" r:id="rId52"/>
    <p:sldId id="1035" r:id="rId53"/>
    <p:sldId id="1038" r:id="rId54"/>
    <p:sldId id="1039" r:id="rId55"/>
    <p:sldId id="994" r:id="rId56"/>
    <p:sldId id="472" r:id="rId57"/>
  </p:sldIdLst>
  <p:sldSz cx="9144000" cy="6858000" type="screen4x3"/>
  <p:notesSz cx="6797675" cy="9874250"/>
  <p:defaultTextStyle>
    <a:defPPr>
      <a:defRPr lang="ko-KR"/>
    </a:defPPr>
    <a:lvl1pPr algn="l" rtl="0" fontAlgn="base">
      <a:spcBef>
        <a:spcPct val="0"/>
      </a:spcBef>
      <a:spcAft>
        <a:spcPct val="0"/>
      </a:spcAft>
      <a:defRPr kumimoji="1" b="1" kern="1200">
        <a:solidFill>
          <a:schemeClr val="tx1"/>
        </a:solidFill>
        <a:latin typeface="Gulim" pitchFamily="50" charset="-127"/>
        <a:ea typeface="Gulim" pitchFamily="50" charset="-127"/>
        <a:cs typeface="Arial" charset="0"/>
      </a:defRPr>
    </a:lvl1pPr>
    <a:lvl2pPr marL="457200" algn="l" rtl="0" fontAlgn="base">
      <a:spcBef>
        <a:spcPct val="0"/>
      </a:spcBef>
      <a:spcAft>
        <a:spcPct val="0"/>
      </a:spcAft>
      <a:defRPr kumimoji="1" b="1" kern="1200">
        <a:solidFill>
          <a:schemeClr val="tx1"/>
        </a:solidFill>
        <a:latin typeface="Gulim" pitchFamily="50" charset="-127"/>
        <a:ea typeface="Gulim" pitchFamily="50" charset="-127"/>
        <a:cs typeface="Arial" charset="0"/>
      </a:defRPr>
    </a:lvl2pPr>
    <a:lvl3pPr marL="914400" algn="l" rtl="0" fontAlgn="base">
      <a:spcBef>
        <a:spcPct val="0"/>
      </a:spcBef>
      <a:spcAft>
        <a:spcPct val="0"/>
      </a:spcAft>
      <a:defRPr kumimoji="1" b="1" kern="1200">
        <a:solidFill>
          <a:schemeClr val="tx1"/>
        </a:solidFill>
        <a:latin typeface="Gulim" pitchFamily="50" charset="-127"/>
        <a:ea typeface="Gulim" pitchFamily="50" charset="-127"/>
        <a:cs typeface="Arial" charset="0"/>
      </a:defRPr>
    </a:lvl3pPr>
    <a:lvl4pPr marL="1371600" algn="l" rtl="0" fontAlgn="base">
      <a:spcBef>
        <a:spcPct val="0"/>
      </a:spcBef>
      <a:spcAft>
        <a:spcPct val="0"/>
      </a:spcAft>
      <a:defRPr kumimoji="1" b="1" kern="1200">
        <a:solidFill>
          <a:schemeClr val="tx1"/>
        </a:solidFill>
        <a:latin typeface="Gulim" pitchFamily="50" charset="-127"/>
        <a:ea typeface="Gulim" pitchFamily="50" charset="-127"/>
        <a:cs typeface="Arial" charset="0"/>
      </a:defRPr>
    </a:lvl4pPr>
    <a:lvl5pPr marL="1828800" algn="l" rtl="0" fontAlgn="base">
      <a:spcBef>
        <a:spcPct val="0"/>
      </a:spcBef>
      <a:spcAft>
        <a:spcPct val="0"/>
      </a:spcAft>
      <a:defRPr kumimoji="1" b="1" kern="1200">
        <a:solidFill>
          <a:schemeClr val="tx1"/>
        </a:solidFill>
        <a:latin typeface="Gulim" pitchFamily="50" charset="-127"/>
        <a:ea typeface="Gulim" pitchFamily="50" charset="-127"/>
        <a:cs typeface="Arial" charset="0"/>
      </a:defRPr>
    </a:lvl5pPr>
    <a:lvl6pPr marL="2286000" algn="l" defTabSz="914400" rtl="0" eaLnBrk="1" latinLnBrk="0" hangingPunct="1">
      <a:defRPr kumimoji="1" b="1" kern="1200">
        <a:solidFill>
          <a:schemeClr val="tx1"/>
        </a:solidFill>
        <a:latin typeface="Gulim" pitchFamily="50" charset="-127"/>
        <a:ea typeface="Gulim" pitchFamily="50" charset="-127"/>
        <a:cs typeface="Arial" charset="0"/>
      </a:defRPr>
    </a:lvl6pPr>
    <a:lvl7pPr marL="2743200" algn="l" defTabSz="914400" rtl="0" eaLnBrk="1" latinLnBrk="0" hangingPunct="1">
      <a:defRPr kumimoji="1" b="1" kern="1200">
        <a:solidFill>
          <a:schemeClr val="tx1"/>
        </a:solidFill>
        <a:latin typeface="Gulim" pitchFamily="50" charset="-127"/>
        <a:ea typeface="Gulim" pitchFamily="50" charset="-127"/>
        <a:cs typeface="Arial" charset="0"/>
      </a:defRPr>
    </a:lvl7pPr>
    <a:lvl8pPr marL="3200400" algn="l" defTabSz="914400" rtl="0" eaLnBrk="1" latinLnBrk="0" hangingPunct="1">
      <a:defRPr kumimoji="1" b="1" kern="1200">
        <a:solidFill>
          <a:schemeClr val="tx1"/>
        </a:solidFill>
        <a:latin typeface="Gulim" pitchFamily="50" charset="-127"/>
        <a:ea typeface="Gulim" pitchFamily="50" charset="-127"/>
        <a:cs typeface="Arial" charset="0"/>
      </a:defRPr>
    </a:lvl8pPr>
    <a:lvl9pPr marL="3657600" algn="l" defTabSz="914400" rtl="0" eaLnBrk="1" latinLnBrk="0" hangingPunct="1">
      <a:defRPr kumimoji="1" b="1" kern="1200">
        <a:solidFill>
          <a:schemeClr val="tx1"/>
        </a:solidFill>
        <a:latin typeface="Gulim" pitchFamily="50" charset="-127"/>
        <a:ea typeface="Gulim" pitchFamily="50" charset="-127"/>
        <a:cs typeface="Arial" charset="0"/>
      </a:defRPr>
    </a:lvl9pPr>
  </p:defaultTextStyle>
  <p:extLst>
    <p:ext uri="{EFAFB233-063F-42B5-8137-9DF3F51BA10A}">
      <p15:sldGuideLst xmlns:p15="http://schemas.microsoft.com/office/powerpoint/2012/main">
        <p15:guide id="1" orient="horz" pos="2205">
          <p15:clr>
            <a:srgbClr val="A4A3A4"/>
          </p15:clr>
        </p15:guide>
        <p15:guide id="2" pos="1429">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FBFBBB"/>
    <a:srgbClr val="000066"/>
    <a:srgbClr val="01365E"/>
    <a:srgbClr val="006600"/>
    <a:srgbClr val="CCC1DA"/>
    <a:srgbClr val="4A8299"/>
    <a:srgbClr val="255674"/>
    <a:srgbClr val="1334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테마 스타일 2 - 강조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보통 스타일 1 - 강조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밝은 스타일 3 - 강조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75DCB02-9BB8-47FD-8907-85C794F793BA}" styleName="테마 스타일 1 - 강조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테마 스타일 1 - 강조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03447BB-5D67-496B-8E87-E561075AD55C}" styleName="어두운 스타일 1 - 강조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8" autoAdjust="0"/>
    <p:restoredTop sz="92972" autoAdjust="0"/>
  </p:normalViewPr>
  <p:slideViewPr>
    <p:cSldViewPr>
      <p:cViewPr varScale="1">
        <p:scale>
          <a:sx n="168" d="100"/>
          <a:sy n="168" d="100"/>
        </p:scale>
        <p:origin x="330" y="156"/>
      </p:cViewPr>
      <p:guideLst>
        <p:guide orient="horz" pos="2205"/>
        <p:guide pos="1429"/>
      </p:guideLst>
    </p:cSldViewPr>
  </p:slideViewPr>
  <p:outlineViewPr>
    <p:cViewPr>
      <p:scale>
        <a:sx n="33" d="100"/>
        <a:sy n="33" d="100"/>
      </p:scale>
      <p:origin x="0" y="3165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8" d="100"/>
          <a:sy n="128" d="100"/>
        </p:scale>
        <p:origin x="-3870" y="-10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4514" name="Rectangle 2"/>
          <p:cNvSpPr>
            <a:spLocks noGrp="1" noChangeArrowheads="1"/>
          </p:cNvSpPr>
          <p:nvPr>
            <p:ph type="hdr" sz="quarter"/>
          </p:nvPr>
        </p:nvSpPr>
        <p:spPr bwMode="auto">
          <a:xfrm>
            <a:off x="0" y="0"/>
            <a:ext cx="2945712" cy="493634"/>
          </a:xfrm>
          <a:prstGeom prst="rect">
            <a:avLst/>
          </a:prstGeom>
          <a:noFill/>
          <a:ln w="9525">
            <a:noFill/>
            <a:miter lim="800000"/>
            <a:headEnd/>
            <a:tailEnd/>
          </a:ln>
          <a:effectLst/>
        </p:spPr>
        <p:txBody>
          <a:bodyPr vert="horz" wrap="square" lIns="91203" tIns="45602" rIns="91203" bIns="45602" numCol="1" anchor="t" anchorCtr="0" compatLnSpc="1">
            <a:prstTxWarp prst="textNoShape">
              <a:avLst/>
            </a:prstTxWarp>
          </a:bodyPr>
          <a:lstStyle>
            <a:lvl1pPr defTabSz="912630" latinLnBrk="1">
              <a:defRPr sz="1200" b="0" smtClean="0">
                <a:cs typeface="+mn-cs"/>
              </a:defRPr>
            </a:lvl1pPr>
          </a:lstStyle>
          <a:p>
            <a:pPr>
              <a:defRPr/>
            </a:pPr>
            <a:endParaRPr lang="en-US" altLang="ko-KR"/>
          </a:p>
        </p:txBody>
      </p:sp>
      <p:sp>
        <p:nvSpPr>
          <p:cNvPr id="704515" name="Rectangle 3"/>
          <p:cNvSpPr>
            <a:spLocks noGrp="1" noChangeArrowheads="1"/>
          </p:cNvSpPr>
          <p:nvPr>
            <p:ph type="dt" sz="quarter" idx="1"/>
          </p:nvPr>
        </p:nvSpPr>
        <p:spPr bwMode="auto">
          <a:xfrm>
            <a:off x="3850375" y="0"/>
            <a:ext cx="2945712" cy="493634"/>
          </a:xfrm>
          <a:prstGeom prst="rect">
            <a:avLst/>
          </a:prstGeom>
          <a:noFill/>
          <a:ln w="9525">
            <a:noFill/>
            <a:miter lim="800000"/>
            <a:headEnd/>
            <a:tailEnd/>
          </a:ln>
          <a:effectLst/>
        </p:spPr>
        <p:txBody>
          <a:bodyPr vert="horz" wrap="square" lIns="91203" tIns="45602" rIns="91203" bIns="45602" numCol="1" anchor="t" anchorCtr="0" compatLnSpc="1">
            <a:prstTxWarp prst="textNoShape">
              <a:avLst/>
            </a:prstTxWarp>
          </a:bodyPr>
          <a:lstStyle>
            <a:lvl1pPr algn="r" defTabSz="912630" latinLnBrk="1">
              <a:defRPr sz="1200" b="0" smtClean="0">
                <a:cs typeface="+mn-cs"/>
              </a:defRPr>
            </a:lvl1pPr>
          </a:lstStyle>
          <a:p>
            <a:pPr>
              <a:defRPr/>
            </a:pPr>
            <a:endParaRPr lang="en-US" altLang="ko-KR"/>
          </a:p>
        </p:txBody>
      </p:sp>
      <p:sp>
        <p:nvSpPr>
          <p:cNvPr id="704516" name="Rectangle 4"/>
          <p:cNvSpPr>
            <a:spLocks noGrp="1" noChangeArrowheads="1"/>
          </p:cNvSpPr>
          <p:nvPr>
            <p:ph type="ftr" sz="quarter" idx="2"/>
          </p:nvPr>
        </p:nvSpPr>
        <p:spPr bwMode="auto">
          <a:xfrm>
            <a:off x="0" y="9379029"/>
            <a:ext cx="2945712" cy="493633"/>
          </a:xfrm>
          <a:prstGeom prst="rect">
            <a:avLst/>
          </a:prstGeom>
          <a:noFill/>
          <a:ln w="9525">
            <a:noFill/>
            <a:miter lim="800000"/>
            <a:headEnd/>
            <a:tailEnd/>
          </a:ln>
          <a:effectLst/>
        </p:spPr>
        <p:txBody>
          <a:bodyPr vert="horz" wrap="square" lIns="91203" tIns="45602" rIns="91203" bIns="45602" numCol="1" anchor="b" anchorCtr="0" compatLnSpc="1">
            <a:prstTxWarp prst="textNoShape">
              <a:avLst/>
            </a:prstTxWarp>
          </a:bodyPr>
          <a:lstStyle>
            <a:lvl1pPr defTabSz="912630" latinLnBrk="1">
              <a:defRPr sz="1200" b="0" smtClean="0">
                <a:cs typeface="+mn-cs"/>
              </a:defRPr>
            </a:lvl1pPr>
          </a:lstStyle>
          <a:p>
            <a:pPr>
              <a:defRPr/>
            </a:pPr>
            <a:endParaRPr lang="en-US" altLang="ko-KR"/>
          </a:p>
        </p:txBody>
      </p:sp>
      <p:sp>
        <p:nvSpPr>
          <p:cNvPr id="704517" name="Rectangle 5"/>
          <p:cNvSpPr>
            <a:spLocks noGrp="1" noChangeArrowheads="1"/>
          </p:cNvSpPr>
          <p:nvPr>
            <p:ph type="sldNum" sz="quarter" idx="3"/>
          </p:nvPr>
        </p:nvSpPr>
        <p:spPr bwMode="auto">
          <a:xfrm>
            <a:off x="3850375" y="9379029"/>
            <a:ext cx="2945712" cy="493633"/>
          </a:xfrm>
          <a:prstGeom prst="rect">
            <a:avLst/>
          </a:prstGeom>
          <a:noFill/>
          <a:ln w="9525">
            <a:noFill/>
            <a:miter lim="800000"/>
            <a:headEnd/>
            <a:tailEnd/>
          </a:ln>
          <a:effectLst/>
        </p:spPr>
        <p:txBody>
          <a:bodyPr vert="horz" wrap="square" lIns="91203" tIns="45602" rIns="91203" bIns="45602" numCol="1" anchor="b" anchorCtr="0" compatLnSpc="1">
            <a:prstTxWarp prst="textNoShape">
              <a:avLst/>
            </a:prstTxWarp>
          </a:bodyPr>
          <a:lstStyle>
            <a:lvl1pPr algn="r" defTabSz="912630" latinLnBrk="1">
              <a:defRPr sz="1200" b="0" smtClean="0">
                <a:cs typeface="+mn-cs"/>
              </a:defRPr>
            </a:lvl1pPr>
          </a:lstStyle>
          <a:p>
            <a:pPr>
              <a:defRPr/>
            </a:pPr>
            <a:fld id="{7EC06443-9908-48B7-871D-F2782D2A6F87}" type="slidenum">
              <a:rPr lang="en-US" altLang="ko-KR"/>
              <a:pPr>
                <a:defRPr/>
              </a:pPr>
              <a:t>‹#›</a:t>
            </a:fld>
            <a:endParaRPr lang="en-US" altLang="ko-KR"/>
          </a:p>
        </p:txBody>
      </p:sp>
    </p:spTree>
    <p:extLst>
      <p:ext uri="{BB962C8B-B14F-4D97-AF65-F5344CB8AC3E}">
        <p14:creationId xmlns:p14="http://schemas.microsoft.com/office/powerpoint/2010/main" val="1196417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45712" cy="492046"/>
          </a:xfrm>
          <a:prstGeom prst="rect">
            <a:avLst/>
          </a:prstGeom>
          <a:noFill/>
          <a:ln w="9525">
            <a:noFill/>
            <a:miter lim="800000"/>
            <a:headEnd/>
            <a:tailEnd/>
          </a:ln>
          <a:effectLst/>
        </p:spPr>
        <p:txBody>
          <a:bodyPr vert="horz" wrap="square" lIns="91158" tIns="45580" rIns="91158" bIns="45580" numCol="1" anchor="t" anchorCtr="0" compatLnSpc="1">
            <a:prstTxWarp prst="textNoShape">
              <a:avLst/>
            </a:prstTxWarp>
          </a:bodyPr>
          <a:lstStyle>
            <a:lvl1pPr defTabSz="912630" latinLnBrk="1">
              <a:defRPr sz="1200" b="0" smtClean="0">
                <a:cs typeface="+mn-cs"/>
              </a:defRPr>
            </a:lvl1pPr>
          </a:lstStyle>
          <a:p>
            <a:pPr>
              <a:defRPr/>
            </a:pPr>
            <a:endParaRPr lang="en-US" altLang="ko-KR"/>
          </a:p>
        </p:txBody>
      </p:sp>
      <p:sp>
        <p:nvSpPr>
          <p:cNvPr id="63491" name="Rectangle 3"/>
          <p:cNvSpPr>
            <a:spLocks noGrp="1" noChangeArrowheads="1"/>
          </p:cNvSpPr>
          <p:nvPr>
            <p:ph type="dt" idx="1"/>
          </p:nvPr>
        </p:nvSpPr>
        <p:spPr bwMode="auto">
          <a:xfrm>
            <a:off x="3851963" y="0"/>
            <a:ext cx="2945712" cy="492046"/>
          </a:xfrm>
          <a:prstGeom prst="rect">
            <a:avLst/>
          </a:prstGeom>
          <a:noFill/>
          <a:ln w="9525">
            <a:noFill/>
            <a:miter lim="800000"/>
            <a:headEnd/>
            <a:tailEnd/>
          </a:ln>
          <a:effectLst/>
        </p:spPr>
        <p:txBody>
          <a:bodyPr vert="horz" wrap="square" lIns="91158" tIns="45580" rIns="91158" bIns="45580" numCol="1" anchor="t" anchorCtr="0" compatLnSpc="1">
            <a:prstTxWarp prst="textNoShape">
              <a:avLst/>
            </a:prstTxWarp>
          </a:bodyPr>
          <a:lstStyle>
            <a:lvl1pPr algn="r" defTabSz="912630" latinLnBrk="1">
              <a:defRPr sz="1200" b="0" smtClean="0">
                <a:cs typeface="+mn-cs"/>
              </a:defRPr>
            </a:lvl1pPr>
          </a:lstStyle>
          <a:p>
            <a:pPr>
              <a:defRPr/>
            </a:pPr>
            <a:endParaRPr lang="en-US" altLang="ko-KR"/>
          </a:p>
        </p:txBody>
      </p:sp>
      <p:sp>
        <p:nvSpPr>
          <p:cNvPr id="49156" name="Rectangle 4"/>
          <p:cNvSpPr>
            <a:spLocks noGrp="1" noRot="1" noChangeAspect="1" noChangeArrowheads="1" noTextEdit="1"/>
          </p:cNvSpPr>
          <p:nvPr>
            <p:ph type="sldImg" idx="2"/>
          </p:nvPr>
        </p:nvSpPr>
        <p:spPr bwMode="auto">
          <a:xfrm>
            <a:off x="930275" y="739775"/>
            <a:ext cx="4938713" cy="3705225"/>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903077" y="4690309"/>
            <a:ext cx="4991521" cy="4444285"/>
          </a:xfrm>
          <a:prstGeom prst="rect">
            <a:avLst/>
          </a:prstGeom>
          <a:noFill/>
          <a:ln w="9525">
            <a:noFill/>
            <a:miter lim="800000"/>
            <a:headEnd/>
            <a:tailEnd/>
          </a:ln>
          <a:effectLst/>
        </p:spPr>
        <p:txBody>
          <a:bodyPr vert="horz" wrap="square" lIns="91158" tIns="45580" rIns="91158" bIns="45580"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63494" name="Rectangle 6"/>
          <p:cNvSpPr>
            <a:spLocks noGrp="1" noChangeArrowheads="1"/>
          </p:cNvSpPr>
          <p:nvPr>
            <p:ph type="ftr" sz="quarter" idx="4"/>
          </p:nvPr>
        </p:nvSpPr>
        <p:spPr bwMode="auto">
          <a:xfrm>
            <a:off x="0" y="9383791"/>
            <a:ext cx="2945712" cy="490459"/>
          </a:xfrm>
          <a:prstGeom prst="rect">
            <a:avLst/>
          </a:prstGeom>
          <a:noFill/>
          <a:ln w="9525">
            <a:noFill/>
            <a:miter lim="800000"/>
            <a:headEnd/>
            <a:tailEnd/>
          </a:ln>
          <a:effectLst/>
        </p:spPr>
        <p:txBody>
          <a:bodyPr vert="horz" wrap="square" lIns="91158" tIns="45580" rIns="91158" bIns="45580" numCol="1" anchor="b" anchorCtr="0" compatLnSpc="1">
            <a:prstTxWarp prst="textNoShape">
              <a:avLst/>
            </a:prstTxWarp>
          </a:bodyPr>
          <a:lstStyle>
            <a:lvl1pPr defTabSz="912630" latinLnBrk="1">
              <a:defRPr sz="1200" b="0" smtClean="0">
                <a:cs typeface="+mn-cs"/>
              </a:defRPr>
            </a:lvl1pPr>
          </a:lstStyle>
          <a:p>
            <a:pPr>
              <a:defRPr/>
            </a:pPr>
            <a:endParaRPr lang="en-US" altLang="ko-KR"/>
          </a:p>
        </p:txBody>
      </p:sp>
      <p:sp>
        <p:nvSpPr>
          <p:cNvPr id="63495" name="Rectangle 7"/>
          <p:cNvSpPr>
            <a:spLocks noGrp="1" noChangeArrowheads="1"/>
          </p:cNvSpPr>
          <p:nvPr>
            <p:ph type="sldNum" sz="quarter" idx="5"/>
          </p:nvPr>
        </p:nvSpPr>
        <p:spPr bwMode="auto">
          <a:xfrm>
            <a:off x="3851963" y="9383791"/>
            <a:ext cx="2945712" cy="490459"/>
          </a:xfrm>
          <a:prstGeom prst="rect">
            <a:avLst/>
          </a:prstGeom>
          <a:noFill/>
          <a:ln w="9525">
            <a:noFill/>
            <a:miter lim="800000"/>
            <a:headEnd/>
            <a:tailEnd/>
          </a:ln>
          <a:effectLst/>
        </p:spPr>
        <p:txBody>
          <a:bodyPr vert="horz" wrap="square" lIns="91158" tIns="45580" rIns="91158" bIns="45580" numCol="1" anchor="b" anchorCtr="0" compatLnSpc="1">
            <a:prstTxWarp prst="textNoShape">
              <a:avLst/>
            </a:prstTxWarp>
          </a:bodyPr>
          <a:lstStyle>
            <a:lvl1pPr algn="r" defTabSz="912630" latinLnBrk="1">
              <a:defRPr sz="1200" b="0" smtClean="0">
                <a:cs typeface="+mn-cs"/>
              </a:defRPr>
            </a:lvl1pPr>
          </a:lstStyle>
          <a:p>
            <a:pPr>
              <a:defRPr/>
            </a:pPr>
            <a:fld id="{65DFA421-4AFA-4366-A8F9-D407C74703A3}" type="slidenum">
              <a:rPr lang="en-US" altLang="ko-KR"/>
              <a:pPr>
                <a:defRPr/>
              </a:pPr>
              <a:t>‹#›</a:t>
            </a:fld>
            <a:endParaRPr lang="en-US" altLang="ko-KR"/>
          </a:p>
        </p:txBody>
      </p:sp>
    </p:spTree>
    <p:extLst>
      <p:ext uri="{BB962C8B-B14F-4D97-AF65-F5344CB8AC3E}">
        <p14:creationId xmlns:p14="http://schemas.microsoft.com/office/powerpoint/2010/main" val="1873442581"/>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Gulim" pitchFamily="50" charset="-127"/>
        <a:ea typeface="Gulim"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Gulim" pitchFamily="50" charset="-127"/>
        <a:ea typeface="Gulim"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Gulim" pitchFamily="50" charset="-127"/>
        <a:ea typeface="Gulim"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Gulim" pitchFamily="50" charset="-127"/>
        <a:ea typeface="Gulim"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Gulim" pitchFamily="50" charset="-127"/>
        <a:ea typeface="Gulim"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2"/>
                </a:solidFill>
                <a:latin typeface="Arial" pitchFamily="34" charset="0"/>
                <a:ea typeface="굴림" pitchFamily="50" charset="-127"/>
              </a:defRPr>
            </a:lvl1pPr>
            <a:lvl2pPr marL="753795" indent="-289921" eaLnBrk="0" hangingPunct="0">
              <a:defRPr kumimoji="1" sz="2800" b="1">
                <a:solidFill>
                  <a:schemeClr val="tx2"/>
                </a:solidFill>
                <a:latin typeface="Arial" pitchFamily="34" charset="0"/>
                <a:ea typeface="굴림" pitchFamily="50" charset="-127"/>
              </a:defRPr>
            </a:lvl2pPr>
            <a:lvl3pPr marL="1159684" indent="-231937" eaLnBrk="0" hangingPunct="0">
              <a:defRPr kumimoji="1" sz="2800" b="1">
                <a:solidFill>
                  <a:schemeClr val="tx2"/>
                </a:solidFill>
                <a:latin typeface="Arial" pitchFamily="34" charset="0"/>
                <a:ea typeface="굴림" pitchFamily="50" charset="-127"/>
              </a:defRPr>
            </a:lvl3pPr>
            <a:lvl4pPr marL="1623558" indent="-231937" eaLnBrk="0" hangingPunct="0">
              <a:defRPr kumimoji="1" sz="2800" b="1">
                <a:solidFill>
                  <a:schemeClr val="tx2"/>
                </a:solidFill>
                <a:latin typeface="Arial" pitchFamily="34" charset="0"/>
                <a:ea typeface="굴림" pitchFamily="50" charset="-127"/>
              </a:defRPr>
            </a:lvl4pPr>
            <a:lvl5pPr marL="2087432" indent="-231937" eaLnBrk="0" hangingPunct="0">
              <a:defRPr kumimoji="1" sz="2800" b="1">
                <a:solidFill>
                  <a:schemeClr val="tx2"/>
                </a:solidFill>
                <a:latin typeface="Arial" pitchFamily="34" charset="0"/>
                <a:ea typeface="굴림" pitchFamily="50" charset="-127"/>
              </a:defRPr>
            </a:lvl5pPr>
            <a:lvl6pPr marL="2551306" indent="-231937"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3015180" indent="-231937"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79053" indent="-231937"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942927" indent="-231937"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fld id="{D09C47A0-1D2E-426A-8302-50AECA7A537E}" type="slidenum">
              <a:rPr lang="en-US" altLang="ko-KR" sz="1200" b="0">
                <a:solidFill>
                  <a:schemeClr val="tx1"/>
                </a:solidFill>
                <a:latin typeface="굴림" pitchFamily="50" charset="-127"/>
              </a:rPr>
              <a:pPr eaLnBrk="1" hangingPunct="1"/>
              <a:t>1</a:t>
            </a:fld>
            <a:endParaRPr lang="en-US" altLang="ko-KR" sz="1200" b="0">
              <a:solidFill>
                <a:schemeClr val="tx1"/>
              </a:solidFill>
              <a:latin typeface="굴림" pitchFamily="50" charset="-127"/>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05708" y="4690350"/>
            <a:ext cx="4986260" cy="44435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dirty="0" smtClean="0">
              <a:latin typeface="굴림" pitchFamily="50" charset="-127"/>
              <a:ea typeface="굴림" pitchFamily="50" charset="-127"/>
            </a:endParaRPr>
          </a:p>
        </p:txBody>
      </p:sp>
    </p:spTree>
    <p:extLst>
      <p:ext uri="{BB962C8B-B14F-4D97-AF65-F5344CB8AC3E}">
        <p14:creationId xmlns:p14="http://schemas.microsoft.com/office/powerpoint/2010/main" val="3416114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6424B86-2B1A-44B5-814C-296EA293D588}" type="slidenum">
              <a:rPr lang="en-US"/>
              <a:pPr/>
              <a:t>12</a:t>
            </a:fld>
            <a:endParaRPr lang="en-US"/>
          </a:p>
        </p:txBody>
      </p:sp>
      <p:sp>
        <p:nvSpPr>
          <p:cNvPr id="23553" name="Rectangle 1"/>
          <p:cNvSpPr txBox="1">
            <a:spLocks noGrp="1" noRot="1" noChangeAspect="1" noChangeArrowheads="1"/>
          </p:cNvSpPr>
          <p:nvPr>
            <p:ph type="sldImg"/>
          </p:nvPr>
        </p:nvSpPr>
        <p:spPr bwMode="auto">
          <a:xfrm>
            <a:off x="931863" y="741363"/>
            <a:ext cx="4933950" cy="3702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Grp="1" noChangeArrowheads="1"/>
          </p:cNvSpPr>
          <p:nvPr>
            <p:ph type="body" idx="1"/>
          </p:nvPr>
        </p:nvSpPr>
        <p:spPr bwMode="auto">
          <a:xfrm>
            <a:off x="679768" y="4690269"/>
            <a:ext cx="5438140" cy="4443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ko-KR"/>
          </a:p>
        </p:txBody>
      </p:sp>
    </p:spTree>
    <p:extLst>
      <p:ext uri="{BB962C8B-B14F-4D97-AF65-F5344CB8AC3E}">
        <p14:creationId xmlns:p14="http://schemas.microsoft.com/office/powerpoint/2010/main" val="34120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460930D-9F7E-452E-93E3-A65968CA4644}" type="slidenum">
              <a:rPr lang="en-US"/>
              <a:pPr/>
              <a:t>13</a:t>
            </a:fld>
            <a:endParaRPr lang="en-US"/>
          </a:p>
        </p:txBody>
      </p:sp>
      <p:sp>
        <p:nvSpPr>
          <p:cNvPr id="24577" name="Rectangle 1"/>
          <p:cNvSpPr txBox="1">
            <a:spLocks noGrp="1" noRot="1" noChangeAspect="1" noChangeArrowheads="1"/>
          </p:cNvSpPr>
          <p:nvPr>
            <p:ph type="sldImg"/>
          </p:nvPr>
        </p:nvSpPr>
        <p:spPr bwMode="auto">
          <a:xfrm>
            <a:off x="931863" y="741363"/>
            <a:ext cx="4933950" cy="3702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Grp="1" noChangeArrowheads="1"/>
          </p:cNvSpPr>
          <p:nvPr>
            <p:ph type="body" idx="1"/>
          </p:nvPr>
        </p:nvSpPr>
        <p:spPr bwMode="auto">
          <a:xfrm>
            <a:off x="679768" y="4690269"/>
            <a:ext cx="5438140" cy="4443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ko-KR"/>
          </a:p>
        </p:txBody>
      </p:sp>
    </p:spTree>
    <p:extLst>
      <p:ext uri="{BB962C8B-B14F-4D97-AF65-F5344CB8AC3E}">
        <p14:creationId xmlns:p14="http://schemas.microsoft.com/office/powerpoint/2010/main" val="2559440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5B9854-C7AF-4EB9-A97A-4F495FF5A276}" type="slidenum">
              <a:rPr lang="en-US" altLang="ko-KR"/>
              <a:pPr/>
              <a:t>18</a:t>
            </a:fld>
            <a:endParaRPr lang="en-US" altLang="ko-KR"/>
          </a:p>
        </p:txBody>
      </p:sp>
      <p:sp>
        <p:nvSpPr>
          <p:cNvPr id="29698" name="Rectangle 2"/>
          <p:cNvSpPr>
            <a:spLocks noGrp="1" noRot="1" noChangeAspect="1" noChangeArrowheads="1" noTextEdit="1"/>
          </p:cNvSpPr>
          <p:nvPr>
            <p:ph type="sldImg"/>
          </p:nvPr>
        </p:nvSpPr>
        <p:spPr>
          <a:xfrm>
            <a:off x="931863" y="741363"/>
            <a:ext cx="4933950" cy="3702050"/>
          </a:xfrm>
          <a:ln/>
        </p:spPr>
      </p:sp>
      <p:sp>
        <p:nvSpPr>
          <p:cNvPr id="29699" name="Rectangle 3"/>
          <p:cNvSpPr>
            <a:spLocks noGrp="1" noChangeArrowheads="1"/>
          </p:cNvSpPr>
          <p:nvPr>
            <p:ph type="body" idx="1"/>
          </p:nvPr>
        </p:nvSpPr>
        <p:spPr/>
        <p:txBody>
          <a:bodyPr/>
          <a:lstStyle/>
          <a:p>
            <a:endParaRPr lang="ko-KR" altLang="ko-KR"/>
          </a:p>
        </p:txBody>
      </p:sp>
    </p:spTree>
    <p:extLst>
      <p:ext uri="{BB962C8B-B14F-4D97-AF65-F5344CB8AC3E}">
        <p14:creationId xmlns:p14="http://schemas.microsoft.com/office/powerpoint/2010/main" val="1690286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85BAB0-FC59-410C-A133-DC17B278F15E}" type="slidenum">
              <a:rPr lang="en-US" altLang="ko-KR"/>
              <a:pPr/>
              <a:t>19</a:t>
            </a:fld>
            <a:endParaRPr lang="en-US" altLang="ko-KR"/>
          </a:p>
        </p:txBody>
      </p:sp>
      <p:sp>
        <p:nvSpPr>
          <p:cNvPr id="82946" name="Rectangle 2"/>
          <p:cNvSpPr>
            <a:spLocks noGrp="1" noRot="1" noChangeAspect="1" noChangeArrowheads="1" noTextEdit="1"/>
          </p:cNvSpPr>
          <p:nvPr>
            <p:ph type="sldImg"/>
          </p:nvPr>
        </p:nvSpPr>
        <p:spPr bwMode="auto">
          <a:xfrm>
            <a:off x="931863" y="741363"/>
            <a:ext cx="4933950" cy="3702050"/>
          </a:xfrm>
          <a:prstGeom prst="rect">
            <a:avLst/>
          </a:prstGeom>
          <a:solidFill>
            <a:srgbClr val="FFFFFF"/>
          </a:solidFill>
          <a:ln>
            <a:solidFill>
              <a:srgbClr val="000000"/>
            </a:solidFill>
            <a:miter lim="800000"/>
            <a:headEnd/>
            <a:tailEnd/>
          </a:ln>
        </p:spPr>
      </p:sp>
      <p:sp>
        <p:nvSpPr>
          <p:cNvPr id="82947" name="Rectangle 3"/>
          <p:cNvSpPr>
            <a:spLocks noGrp="1" noChangeArrowheads="1"/>
          </p:cNvSpPr>
          <p:nvPr>
            <p:ph type="body" idx="1"/>
          </p:nvPr>
        </p:nvSpPr>
        <p:spPr bwMode="auto">
          <a:xfrm>
            <a:off x="906872" y="4689720"/>
            <a:ext cx="4983932" cy="4443158"/>
          </a:xfrm>
          <a:prstGeom prst="rect">
            <a:avLst/>
          </a:prstGeom>
          <a:solidFill>
            <a:srgbClr val="FFFFFF"/>
          </a:solidFill>
          <a:ln>
            <a:solidFill>
              <a:srgbClr val="000000"/>
            </a:solidFill>
            <a:miter lim="800000"/>
            <a:headEnd/>
            <a:tailEnd/>
          </a:ln>
        </p:spPr>
        <p:txBody>
          <a:bodyPr/>
          <a:lstStyle/>
          <a:p>
            <a:endParaRPr lang="ko-KR" altLang="ko-KR"/>
          </a:p>
        </p:txBody>
      </p:sp>
    </p:spTree>
    <p:extLst>
      <p:ext uri="{BB962C8B-B14F-4D97-AF65-F5344CB8AC3E}">
        <p14:creationId xmlns:p14="http://schemas.microsoft.com/office/powerpoint/2010/main" val="2995170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a:spLocks noGrp="1" noRot="1" noChangeAspect="1" noChangeArrowheads="1" noTextEdit="1"/>
          </p:cNvSpPr>
          <p:nvPr>
            <p:ph type="sldImg"/>
          </p:nvPr>
        </p:nvSpPr>
        <p:spPr bwMode="auto">
          <a:xfrm>
            <a:off x="-806450" y="0"/>
            <a:ext cx="5181600" cy="38877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2" name="Rectangle 2"/>
          <p:cNvSpPr txBox="1">
            <a:spLocks noGrp="1" noChangeArrowheads="1"/>
          </p:cNvSpPr>
          <p:nvPr>
            <p:ph type="body" idx="1"/>
          </p:nvPr>
        </p:nvSpPr>
        <p:spPr bwMode="auto">
          <a:xfrm>
            <a:off x="498812" y="4661127"/>
            <a:ext cx="5804773" cy="438512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286260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a:spLocks noGrp="1" noRot="1" noChangeAspect="1" noChangeArrowheads="1" noTextEdit="1"/>
          </p:cNvSpPr>
          <p:nvPr>
            <p:ph type="sldImg"/>
          </p:nvPr>
        </p:nvSpPr>
        <p:spPr bwMode="auto">
          <a:xfrm>
            <a:off x="-806450" y="0"/>
            <a:ext cx="5181600" cy="38877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226" name="Rectangle 2"/>
          <p:cNvSpPr txBox="1">
            <a:spLocks noGrp="1" noChangeArrowheads="1"/>
          </p:cNvSpPr>
          <p:nvPr>
            <p:ph type="body" idx="1"/>
          </p:nvPr>
        </p:nvSpPr>
        <p:spPr bwMode="auto">
          <a:xfrm>
            <a:off x="498812" y="4661127"/>
            <a:ext cx="5804773" cy="438512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203404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a:spLocks noGrp="1" noRot="1" noChangeAspect="1" noChangeArrowheads="1" noTextEdit="1"/>
          </p:cNvSpPr>
          <p:nvPr>
            <p:ph type="sldImg"/>
          </p:nvPr>
        </p:nvSpPr>
        <p:spPr bwMode="auto">
          <a:xfrm>
            <a:off x="-806450" y="0"/>
            <a:ext cx="5181600" cy="38877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3250" name="Rectangle 2"/>
          <p:cNvSpPr txBox="1">
            <a:spLocks noGrp="1" noChangeArrowheads="1"/>
          </p:cNvSpPr>
          <p:nvPr>
            <p:ph type="body" idx="1"/>
          </p:nvPr>
        </p:nvSpPr>
        <p:spPr bwMode="auto">
          <a:xfrm>
            <a:off x="498812" y="4661127"/>
            <a:ext cx="5804773" cy="438512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194449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a:spLocks noGrp="1" noRot="1" noChangeAspect="1" noChangeArrowheads="1" noTextEdit="1"/>
          </p:cNvSpPr>
          <p:nvPr>
            <p:ph type="sldImg"/>
          </p:nvPr>
        </p:nvSpPr>
        <p:spPr bwMode="auto">
          <a:xfrm>
            <a:off x="-806450" y="0"/>
            <a:ext cx="5181600" cy="38877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4" name="Rectangle 2"/>
          <p:cNvSpPr txBox="1">
            <a:spLocks noGrp="1" noChangeArrowheads="1"/>
          </p:cNvSpPr>
          <p:nvPr>
            <p:ph type="body" idx="1"/>
          </p:nvPr>
        </p:nvSpPr>
        <p:spPr bwMode="auto">
          <a:xfrm>
            <a:off x="498812" y="4661127"/>
            <a:ext cx="5804773" cy="438512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091197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a:spLocks noGrp="1" noRot="1" noChangeAspect="1" noChangeArrowheads="1" noTextEdit="1"/>
          </p:cNvSpPr>
          <p:nvPr>
            <p:ph type="sldImg"/>
          </p:nvPr>
        </p:nvSpPr>
        <p:spPr bwMode="auto">
          <a:xfrm>
            <a:off x="-806450" y="0"/>
            <a:ext cx="5181600" cy="38877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298" name="Rectangle 2"/>
          <p:cNvSpPr txBox="1">
            <a:spLocks noGrp="1" noChangeArrowheads="1"/>
          </p:cNvSpPr>
          <p:nvPr>
            <p:ph type="body" idx="1"/>
          </p:nvPr>
        </p:nvSpPr>
        <p:spPr bwMode="auto">
          <a:xfrm>
            <a:off x="498812" y="4661127"/>
            <a:ext cx="5804773" cy="438512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852562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7B28C-9FEE-4DB7-919B-1F9B5F297793}" type="slidenum">
              <a:rPr lang="en-US" altLang="ko-KR"/>
              <a:pPr/>
              <a:t>27</a:t>
            </a:fld>
            <a:endParaRPr lang="en-US" altLang="ko-K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ko-KR" altLang="ko-KR"/>
          </a:p>
        </p:txBody>
      </p:sp>
    </p:spTree>
    <p:extLst>
      <p:ext uri="{BB962C8B-B14F-4D97-AF65-F5344CB8AC3E}">
        <p14:creationId xmlns:p14="http://schemas.microsoft.com/office/powerpoint/2010/main" val="56507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C32919C-E5F0-43DC-91E5-1720E4A4FC10}" type="slidenum">
              <a:rPr lang="en-US"/>
              <a:pPr/>
              <a:t>4</a:t>
            </a:fld>
            <a:endParaRPr lang="en-US"/>
          </a:p>
        </p:txBody>
      </p:sp>
      <p:sp>
        <p:nvSpPr>
          <p:cNvPr id="14337" name="Rectangle 1"/>
          <p:cNvSpPr txBox="1">
            <a:spLocks noGrp="1" noRot="1" noChangeAspect="1" noChangeArrowheads="1"/>
          </p:cNvSpPr>
          <p:nvPr>
            <p:ph type="sldImg"/>
          </p:nvPr>
        </p:nvSpPr>
        <p:spPr bwMode="auto">
          <a:xfrm>
            <a:off x="931863" y="741363"/>
            <a:ext cx="4933950" cy="3702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p:cNvSpPr txBox="1">
            <a:spLocks noGrp="1" noChangeArrowheads="1"/>
          </p:cNvSpPr>
          <p:nvPr>
            <p:ph type="body" idx="1"/>
          </p:nvPr>
        </p:nvSpPr>
        <p:spPr bwMode="auto">
          <a:xfrm>
            <a:off x="679768" y="4690269"/>
            <a:ext cx="5438140" cy="4443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ko-KR"/>
          </a:p>
        </p:txBody>
      </p:sp>
    </p:spTree>
    <p:extLst>
      <p:ext uri="{BB962C8B-B14F-4D97-AF65-F5344CB8AC3E}">
        <p14:creationId xmlns:p14="http://schemas.microsoft.com/office/powerpoint/2010/main" val="70410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56F161-6D77-448E-BB8D-B9671C76ADCE}" type="slidenum">
              <a:rPr lang="en-US" altLang="ko-KR"/>
              <a:pPr/>
              <a:t>28</a:t>
            </a:fld>
            <a:endParaRPr lang="en-US" altLang="ko-K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ko-KR" altLang="ko-KR"/>
          </a:p>
        </p:txBody>
      </p:sp>
    </p:spTree>
    <p:extLst>
      <p:ext uri="{BB962C8B-B14F-4D97-AF65-F5344CB8AC3E}">
        <p14:creationId xmlns:p14="http://schemas.microsoft.com/office/powerpoint/2010/main" val="3904609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A59D23-258B-4363-902A-C751DBAA0A66}" type="slidenum">
              <a:rPr lang="en-US" altLang="ko-KR"/>
              <a:pPr/>
              <a:t>29</a:t>
            </a:fld>
            <a:endParaRPr lang="en-US" altLang="ko-K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ko-KR" altLang="ko-KR"/>
          </a:p>
        </p:txBody>
      </p:sp>
    </p:spTree>
    <p:extLst>
      <p:ext uri="{BB962C8B-B14F-4D97-AF65-F5344CB8AC3E}">
        <p14:creationId xmlns:p14="http://schemas.microsoft.com/office/powerpoint/2010/main" val="1057789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56B28-7DA0-4933-AC06-D0AA4599A44E}" type="slidenum">
              <a:rPr lang="en-US" altLang="ko-KR"/>
              <a:pPr/>
              <a:t>30</a:t>
            </a:fld>
            <a:endParaRPr lang="en-US" altLang="ko-K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ko-KR" altLang="ko-KR"/>
          </a:p>
        </p:txBody>
      </p:sp>
    </p:spTree>
    <p:extLst>
      <p:ext uri="{BB962C8B-B14F-4D97-AF65-F5344CB8AC3E}">
        <p14:creationId xmlns:p14="http://schemas.microsoft.com/office/powerpoint/2010/main" val="3024415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0BC42B-5D67-4651-A97E-5A1B8A38C5E8}" type="slidenum">
              <a:rPr lang="en-US" altLang="ko-KR"/>
              <a:pPr/>
              <a:t>31</a:t>
            </a:fld>
            <a:endParaRPr lang="en-US" altLang="ko-K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ko-KR" altLang="ko-KR"/>
          </a:p>
        </p:txBody>
      </p:sp>
    </p:spTree>
    <p:extLst>
      <p:ext uri="{BB962C8B-B14F-4D97-AF65-F5344CB8AC3E}">
        <p14:creationId xmlns:p14="http://schemas.microsoft.com/office/powerpoint/2010/main" val="3343178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2382C3-1D1E-4754-A9C7-D9DE3C740271}" type="slidenum">
              <a:rPr lang="en-US" altLang="zh-TW"/>
              <a:pPr/>
              <a:t>33</a:t>
            </a:fld>
            <a:endParaRPr lang="en-US" altLang="zh-TW"/>
          </a:p>
        </p:txBody>
      </p:sp>
      <p:sp>
        <p:nvSpPr>
          <p:cNvPr id="10242" name="Text Box 2"/>
          <p:cNvSpPr txBox="1">
            <a:spLocks noChangeArrowheads="1"/>
          </p:cNvSpPr>
          <p:nvPr/>
        </p:nvSpPr>
        <p:spPr bwMode="auto">
          <a:xfrm>
            <a:off x="2124274" y="750854"/>
            <a:ext cx="2549128" cy="370284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0243" name="Rectangle 3"/>
          <p:cNvSpPr txBox="1">
            <a:spLocks noGrp="1" noChangeArrowheads="1"/>
          </p:cNvSpPr>
          <p:nvPr>
            <p:ph type="body"/>
          </p:nvPr>
        </p:nvSpPr>
        <p:spPr>
          <a:xfrm>
            <a:off x="679768" y="4690269"/>
            <a:ext cx="5436567" cy="4443413"/>
          </a:xfrm>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ko-KR" altLang="ko-KR"/>
          </a:p>
        </p:txBody>
      </p:sp>
    </p:spTree>
    <p:extLst>
      <p:ext uri="{BB962C8B-B14F-4D97-AF65-F5344CB8AC3E}">
        <p14:creationId xmlns:p14="http://schemas.microsoft.com/office/powerpoint/2010/main" val="1433627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650B99-0D41-440F-B3C2-A3D7CBD60524}" type="slidenum">
              <a:rPr lang="en-US" altLang="zh-TW"/>
              <a:pPr/>
              <a:t>34</a:t>
            </a:fld>
            <a:endParaRPr lang="en-US" altLang="zh-TW"/>
          </a:p>
        </p:txBody>
      </p:sp>
      <p:sp>
        <p:nvSpPr>
          <p:cNvPr id="12290" name="Text Box 2"/>
          <p:cNvSpPr txBox="1">
            <a:spLocks noChangeArrowheads="1"/>
          </p:cNvSpPr>
          <p:nvPr/>
        </p:nvSpPr>
        <p:spPr bwMode="auto">
          <a:xfrm>
            <a:off x="1575" y="0"/>
            <a:ext cx="1573" cy="171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2291" name="Rectangle 3"/>
          <p:cNvSpPr txBox="1">
            <a:spLocks noGrp="1" noChangeArrowheads="1"/>
          </p:cNvSpPr>
          <p:nvPr>
            <p:ph type="body"/>
          </p:nvPr>
        </p:nvSpPr>
        <p:spPr>
          <a:xfrm>
            <a:off x="679768" y="4690269"/>
            <a:ext cx="5436567" cy="4443413"/>
          </a:xfrm>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ko-KR" altLang="ko-KR"/>
          </a:p>
        </p:txBody>
      </p:sp>
    </p:spTree>
    <p:extLst>
      <p:ext uri="{BB962C8B-B14F-4D97-AF65-F5344CB8AC3E}">
        <p14:creationId xmlns:p14="http://schemas.microsoft.com/office/powerpoint/2010/main" val="900147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4C59CD-5BAC-4FFA-88F8-D60840DDD9FE}" type="slidenum">
              <a:rPr lang="en-US" altLang="zh-TW"/>
              <a:pPr/>
              <a:t>35</a:t>
            </a:fld>
            <a:endParaRPr lang="en-US" altLang="zh-TW"/>
          </a:p>
        </p:txBody>
      </p:sp>
      <p:sp>
        <p:nvSpPr>
          <p:cNvPr id="14338" name="Text Box 2"/>
          <p:cNvSpPr txBox="1">
            <a:spLocks noChangeArrowheads="1"/>
          </p:cNvSpPr>
          <p:nvPr/>
        </p:nvSpPr>
        <p:spPr bwMode="auto">
          <a:xfrm>
            <a:off x="1575" y="0"/>
            <a:ext cx="1573" cy="171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4339" name="Rectangle 3"/>
          <p:cNvSpPr txBox="1">
            <a:spLocks noGrp="1" noChangeArrowheads="1"/>
          </p:cNvSpPr>
          <p:nvPr>
            <p:ph type="body"/>
          </p:nvPr>
        </p:nvSpPr>
        <p:spPr>
          <a:xfrm>
            <a:off x="679768" y="4690269"/>
            <a:ext cx="5436567" cy="4443413"/>
          </a:xfrm>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ko-KR" altLang="ko-KR"/>
          </a:p>
        </p:txBody>
      </p:sp>
    </p:spTree>
    <p:extLst>
      <p:ext uri="{BB962C8B-B14F-4D97-AF65-F5344CB8AC3E}">
        <p14:creationId xmlns:p14="http://schemas.microsoft.com/office/powerpoint/2010/main" val="2240036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7A7238-84D1-412C-8B1C-E0C45EBA6683}" type="slidenum">
              <a:rPr lang="en-US" altLang="zh-TW"/>
              <a:pPr/>
              <a:t>44</a:t>
            </a:fld>
            <a:endParaRPr lang="en-US" altLang="zh-TW"/>
          </a:p>
        </p:txBody>
      </p:sp>
      <p:sp>
        <p:nvSpPr>
          <p:cNvPr id="27650" name="Rectangle 2"/>
          <p:cNvSpPr txBox="1">
            <a:spLocks noGrp="1" noRot="1" noChangeAspect="1" noChangeArrowheads="1" noTextEdit="1"/>
          </p:cNvSpPr>
          <p:nvPr>
            <p:ph type="sldImg"/>
          </p:nvPr>
        </p:nvSpPr>
        <p:spPr>
          <a:xfrm>
            <a:off x="931863" y="750888"/>
            <a:ext cx="4933950" cy="3702050"/>
          </a:xfrm>
          <a:ln/>
        </p:spPr>
      </p:sp>
      <p:sp>
        <p:nvSpPr>
          <p:cNvPr id="27651" name="Rectangle 3"/>
          <p:cNvSpPr txBox="1">
            <a:spLocks noGrp="1" noChangeArrowheads="1"/>
          </p:cNvSpPr>
          <p:nvPr>
            <p:ph type="body" idx="1"/>
          </p:nvPr>
        </p:nvSpPr>
        <p:spPr>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ea typeface="SimSun" pitchFamily="2" charset="-122"/>
            </a:endParaRPr>
          </a:p>
        </p:txBody>
      </p:sp>
    </p:spTree>
    <p:extLst>
      <p:ext uri="{BB962C8B-B14F-4D97-AF65-F5344CB8AC3E}">
        <p14:creationId xmlns:p14="http://schemas.microsoft.com/office/powerpoint/2010/main" val="1996334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3D139C-E3B5-46ED-9A0E-D131271A0819}" type="slidenum">
              <a:rPr lang="en-US" altLang="zh-TW"/>
              <a:pPr/>
              <a:t>45</a:t>
            </a:fld>
            <a:endParaRPr lang="en-US" altLang="zh-TW"/>
          </a:p>
        </p:txBody>
      </p:sp>
      <p:sp>
        <p:nvSpPr>
          <p:cNvPr id="29698" name="Rectangle 2"/>
          <p:cNvSpPr txBox="1">
            <a:spLocks noGrp="1" noRot="1" noChangeAspect="1" noChangeArrowheads="1" noTextEdit="1"/>
          </p:cNvSpPr>
          <p:nvPr>
            <p:ph type="sldImg"/>
          </p:nvPr>
        </p:nvSpPr>
        <p:spPr>
          <a:xfrm>
            <a:off x="931863" y="750888"/>
            <a:ext cx="4933950" cy="3702050"/>
          </a:xfrm>
          <a:ln/>
        </p:spPr>
      </p:sp>
      <p:sp>
        <p:nvSpPr>
          <p:cNvPr id="29699" name="Rectangle 3"/>
          <p:cNvSpPr txBox="1">
            <a:spLocks noGrp="1" noChangeArrowheads="1"/>
          </p:cNvSpPr>
          <p:nvPr>
            <p:ph type="body" idx="1"/>
          </p:nvPr>
        </p:nvSpPr>
        <p:spPr>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ea typeface="SimSun" pitchFamily="2" charset="-122"/>
            </a:endParaRPr>
          </a:p>
        </p:txBody>
      </p:sp>
    </p:spTree>
    <p:extLst>
      <p:ext uri="{BB962C8B-B14F-4D97-AF65-F5344CB8AC3E}">
        <p14:creationId xmlns:p14="http://schemas.microsoft.com/office/powerpoint/2010/main" val="2581866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79DFBC4-FD08-41FB-90D8-448D8390AB16}" type="slidenum">
              <a:rPr lang="en-US" altLang="ko-KR"/>
              <a:pPr/>
              <a:t>56</a:t>
            </a:fld>
            <a:endParaRPr lang="en-US" altLang="ko-K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ko-KR" altLang="ko-KR" smtClean="0"/>
          </a:p>
        </p:txBody>
      </p:sp>
    </p:spTree>
    <p:extLst>
      <p:ext uri="{BB962C8B-B14F-4D97-AF65-F5344CB8AC3E}">
        <p14:creationId xmlns:p14="http://schemas.microsoft.com/office/powerpoint/2010/main" val="1221995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A7C9CEC-1165-4ECA-BA1A-2E9E14FDEDEA}" type="slidenum">
              <a:rPr lang="en-US"/>
              <a:pPr/>
              <a:t>5</a:t>
            </a:fld>
            <a:endParaRPr lang="en-US"/>
          </a:p>
        </p:txBody>
      </p:sp>
      <p:sp>
        <p:nvSpPr>
          <p:cNvPr id="15361" name="Rectangle 1"/>
          <p:cNvSpPr txBox="1">
            <a:spLocks noGrp="1" noRot="1" noChangeAspect="1" noChangeArrowheads="1"/>
          </p:cNvSpPr>
          <p:nvPr>
            <p:ph type="sldImg"/>
          </p:nvPr>
        </p:nvSpPr>
        <p:spPr bwMode="auto">
          <a:xfrm>
            <a:off x="931863" y="741363"/>
            <a:ext cx="4933950" cy="3702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2" name="Rectangle 2"/>
          <p:cNvSpPr txBox="1">
            <a:spLocks noGrp="1" noChangeArrowheads="1"/>
          </p:cNvSpPr>
          <p:nvPr>
            <p:ph type="body" idx="1"/>
          </p:nvPr>
        </p:nvSpPr>
        <p:spPr bwMode="auto">
          <a:xfrm>
            <a:off x="679768" y="4690269"/>
            <a:ext cx="5438140" cy="4443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ko-KR"/>
          </a:p>
        </p:txBody>
      </p:sp>
    </p:spTree>
    <p:extLst>
      <p:ext uri="{BB962C8B-B14F-4D97-AF65-F5344CB8AC3E}">
        <p14:creationId xmlns:p14="http://schemas.microsoft.com/office/powerpoint/2010/main" val="3443194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B2CC04A-0640-44F5-A4E9-053C4532A816}" type="slidenum">
              <a:rPr lang="en-US"/>
              <a:pPr/>
              <a:t>6</a:t>
            </a:fld>
            <a:endParaRPr lang="en-US"/>
          </a:p>
        </p:txBody>
      </p:sp>
      <p:sp>
        <p:nvSpPr>
          <p:cNvPr id="16385" name="Rectangle 1"/>
          <p:cNvSpPr txBox="1">
            <a:spLocks noGrp="1" noRot="1" noChangeAspect="1" noChangeArrowheads="1"/>
          </p:cNvSpPr>
          <p:nvPr>
            <p:ph type="sldImg"/>
          </p:nvPr>
        </p:nvSpPr>
        <p:spPr bwMode="auto">
          <a:xfrm>
            <a:off x="931863" y="741363"/>
            <a:ext cx="4933950" cy="3702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p:cNvSpPr txBox="1">
            <a:spLocks noGrp="1" noChangeArrowheads="1"/>
          </p:cNvSpPr>
          <p:nvPr>
            <p:ph type="body" idx="1"/>
          </p:nvPr>
        </p:nvSpPr>
        <p:spPr bwMode="auto">
          <a:xfrm>
            <a:off x="679768" y="4690269"/>
            <a:ext cx="5438140" cy="4443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ko-KR"/>
          </a:p>
        </p:txBody>
      </p:sp>
    </p:spTree>
    <p:extLst>
      <p:ext uri="{BB962C8B-B14F-4D97-AF65-F5344CB8AC3E}">
        <p14:creationId xmlns:p14="http://schemas.microsoft.com/office/powerpoint/2010/main" val="2285515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77916F7-29DA-4EF5-9E33-950D1FBA957C}" type="slidenum">
              <a:rPr lang="en-US"/>
              <a:pPr/>
              <a:t>7</a:t>
            </a:fld>
            <a:endParaRPr lang="en-US"/>
          </a:p>
        </p:txBody>
      </p:sp>
      <p:sp>
        <p:nvSpPr>
          <p:cNvPr id="18433" name="Rectangle 1"/>
          <p:cNvSpPr txBox="1">
            <a:spLocks noGrp="1" noRot="1" noChangeAspect="1" noChangeArrowheads="1"/>
          </p:cNvSpPr>
          <p:nvPr>
            <p:ph type="sldImg"/>
          </p:nvPr>
        </p:nvSpPr>
        <p:spPr bwMode="auto">
          <a:xfrm>
            <a:off x="931863" y="741363"/>
            <a:ext cx="4933950" cy="3702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p:cNvSpPr txBox="1">
            <a:spLocks noGrp="1" noChangeArrowheads="1"/>
          </p:cNvSpPr>
          <p:nvPr>
            <p:ph type="body" idx="1"/>
          </p:nvPr>
        </p:nvSpPr>
        <p:spPr bwMode="auto">
          <a:xfrm>
            <a:off x="679768" y="4690269"/>
            <a:ext cx="5438140" cy="4443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ko-KR"/>
          </a:p>
        </p:txBody>
      </p:sp>
    </p:spTree>
    <p:extLst>
      <p:ext uri="{BB962C8B-B14F-4D97-AF65-F5344CB8AC3E}">
        <p14:creationId xmlns:p14="http://schemas.microsoft.com/office/powerpoint/2010/main" val="2292830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5A4AEC3-AF3C-4013-9BAF-235687C7668D}" type="slidenum">
              <a:rPr lang="en-US"/>
              <a:pPr/>
              <a:t>8</a:t>
            </a:fld>
            <a:endParaRPr lang="en-US"/>
          </a:p>
        </p:txBody>
      </p:sp>
      <p:sp>
        <p:nvSpPr>
          <p:cNvPr id="19457" name="Rectangle 1"/>
          <p:cNvSpPr txBox="1">
            <a:spLocks noGrp="1" noRot="1" noChangeAspect="1" noChangeArrowheads="1"/>
          </p:cNvSpPr>
          <p:nvPr>
            <p:ph type="sldImg"/>
          </p:nvPr>
        </p:nvSpPr>
        <p:spPr bwMode="auto">
          <a:xfrm>
            <a:off x="931863" y="741363"/>
            <a:ext cx="4933950" cy="3702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679768" y="4690269"/>
            <a:ext cx="5438140" cy="4443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ko-KR"/>
          </a:p>
        </p:txBody>
      </p:sp>
    </p:spTree>
    <p:extLst>
      <p:ext uri="{BB962C8B-B14F-4D97-AF65-F5344CB8AC3E}">
        <p14:creationId xmlns:p14="http://schemas.microsoft.com/office/powerpoint/2010/main" val="1144192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0832B92-892E-459A-A24A-C3EF744E2690}" type="slidenum">
              <a:rPr lang="en-US"/>
              <a:pPr/>
              <a:t>9</a:t>
            </a:fld>
            <a:endParaRPr lang="en-US"/>
          </a:p>
        </p:txBody>
      </p:sp>
      <p:sp>
        <p:nvSpPr>
          <p:cNvPr id="20481" name="Rectangle 1"/>
          <p:cNvSpPr txBox="1">
            <a:spLocks noGrp="1" noRot="1" noChangeAspect="1" noChangeArrowheads="1"/>
          </p:cNvSpPr>
          <p:nvPr>
            <p:ph type="sldImg"/>
          </p:nvPr>
        </p:nvSpPr>
        <p:spPr bwMode="auto">
          <a:xfrm>
            <a:off x="931863" y="741363"/>
            <a:ext cx="4933950" cy="3702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p:cNvSpPr txBox="1">
            <a:spLocks noGrp="1" noChangeArrowheads="1"/>
          </p:cNvSpPr>
          <p:nvPr>
            <p:ph type="body" idx="1"/>
          </p:nvPr>
        </p:nvSpPr>
        <p:spPr bwMode="auto">
          <a:xfrm>
            <a:off x="679768" y="4690269"/>
            <a:ext cx="5438140" cy="4443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ko-KR"/>
          </a:p>
        </p:txBody>
      </p:sp>
    </p:spTree>
    <p:extLst>
      <p:ext uri="{BB962C8B-B14F-4D97-AF65-F5344CB8AC3E}">
        <p14:creationId xmlns:p14="http://schemas.microsoft.com/office/powerpoint/2010/main" val="2676305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278FF44-A3BD-47CA-B273-4656D50A9295}" type="slidenum">
              <a:rPr lang="en-US"/>
              <a:pPr/>
              <a:t>10</a:t>
            </a:fld>
            <a:endParaRPr lang="en-US"/>
          </a:p>
        </p:txBody>
      </p:sp>
      <p:sp>
        <p:nvSpPr>
          <p:cNvPr id="21505" name="Rectangle 1"/>
          <p:cNvSpPr txBox="1">
            <a:spLocks noGrp="1" noRot="1" noChangeAspect="1" noChangeArrowheads="1"/>
          </p:cNvSpPr>
          <p:nvPr>
            <p:ph type="sldImg"/>
          </p:nvPr>
        </p:nvSpPr>
        <p:spPr bwMode="auto">
          <a:xfrm>
            <a:off x="931863" y="741363"/>
            <a:ext cx="4933950" cy="3702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679768" y="4690269"/>
            <a:ext cx="5438140" cy="4443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ko-KR"/>
          </a:p>
        </p:txBody>
      </p:sp>
    </p:spTree>
    <p:extLst>
      <p:ext uri="{BB962C8B-B14F-4D97-AF65-F5344CB8AC3E}">
        <p14:creationId xmlns:p14="http://schemas.microsoft.com/office/powerpoint/2010/main" val="2004733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3D364EE-7780-4474-AA7A-3E436E41449D}" type="slidenum">
              <a:rPr lang="en-US"/>
              <a:pPr/>
              <a:t>11</a:t>
            </a:fld>
            <a:endParaRPr lang="en-US"/>
          </a:p>
        </p:txBody>
      </p:sp>
      <p:sp>
        <p:nvSpPr>
          <p:cNvPr id="22529" name="Rectangle 1"/>
          <p:cNvSpPr txBox="1">
            <a:spLocks noGrp="1" noRot="1" noChangeAspect="1" noChangeArrowheads="1"/>
          </p:cNvSpPr>
          <p:nvPr>
            <p:ph type="sldImg"/>
          </p:nvPr>
        </p:nvSpPr>
        <p:spPr bwMode="auto">
          <a:xfrm>
            <a:off x="931863" y="741363"/>
            <a:ext cx="4933950" cy="3702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Grp="1" noChangeArrowheads="1"/>
          </p:cNvSpPr>
          <p:nvPr>
            <p:ph type="body" idx="1"/>
          </p:nvPr>
        </p:nvSpPr>
        <p:spPr bwMode="auto">
          <a:xfrm>
            <a:off x="679768" y="4690269"/>
            <a:ext cx="5438140" cy="4443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ko-KR"/>
          </a:p>
        </p:txBody>
      </p:sp>
    </p:spTree>
    <p:extLst>
      <p:ext uri="{BB962C8B-B14F-4D97-AF65-F5344CB8AC3E}">
        <p14:creationId xmlns:p14="http://schemas.microsoft.com/office/powerpoint/2010/main" val="1479823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pic>
        <p:nvPicPr>
          <p:cNvPr id="4" name="Picture 2" descr="그림1"/>
          <p:cNvPicPr>
            <a:picLocks noChangeAspect="1" noChangeArrowheads="1"/>
          </p:cNvPicPr>
          <p:nvPr userDrawn="1"/>
        </p:nvPicPr>
        <p:blipFill>
          <a:blip r:embed="rId2" cstate="print"/>
          <a:srcRect/>
          <a:stretch>
            <a:fillRect/>
          </a:stretch>
        </p:blipFill>
        <p:spPr bwMode="auto">
          <a:xfrm>
            <a:off x="0" y="0"/>
            <a:ext cx="9142413" cy="6858000"/>
          </a:xfrm>
          <a:prstGeom prst="rect">
            <a:avLst/>
          </a:prstGeom>
          <a:noFill/>
          <a:ln w="9525">
            <a:noFill/>
            <a:miter lim="800000"/>
            <a:headEnd/>
            <a:tailEnd/>
          </a:ln>
        </p:spPr>
      </p:pic>
      <p:pic>
        <p:nvPicPr>
          <p:cNvPr id="5" name="그림 9" descr="1.png"/>
          <p:cNvPicPr>
            <a:picLocks noChangeAspect="1"/>
          </p:cNvPicPr>
          <p:nvPr userDrawn="1"/>
        </p:nvPicPr>
        <p:blipFill>
          <a:blip r:embed="rId3" cstate="print"/>
          <a:srcRect/>
          <a:stretch>
            <a:fillRect/>
          </a:stretch>
        </p:blipFill>
        <p:spPr bwMode="auto">
          <a:xfrm>
            <a:off x="2411413" y="3338513"/>
            <a:ext cx="865187" cy="863600"/>
          </a:xfrm>
          <a:prstGeom prst="rect">
            <a:avLst/>
          </a:prstGeom>
          <a:noFill/>
          <a:ln w="9525">
            <a:noFill/>
            <a:miter lim="800000"/>
            <a:headEnd/>
            <a:tailEnd/>
          </a:ln>
        </p:spPr>
      </p:pic>
      <p:pic>
        <p:nvPicPr>
          <p:cNvPr id="6" name="그림 10" descr="2.png"/>
          <p:cNvPicPr>
            <a:picLocks noChangeAspect="1"/>
          </p:cNvPicPr>
          <p:nvPr userDrawn="1"/>
        </p:nvPicPr>
        <p:blipFill>
          <a:blip r:embed="rId4" cstate="print"/>
          <a:srcRect/>
          <a:stretch>
            <a:fillRect/>
          </a:stretch>
        </p:blipFill>
        <p:spPr bwMode="auto">
          <a:xfrm>
            <a:off x="1331913" y="3357563"/>
            <a:ext cx="792162" cy="792162"/>
          </a:xfrm>
          <a:prstGeom prst="rect">
            <a:avLst/>
          </a:prstGeom>
          <a:noFill/>
          <a:ln w="9525">
            <a:noFill/>
            <a:miter lim="800000"/>
            <a:headEnd/>
            <a:tailEnd/>
          </a:ln>
        </p:spPr>
      </p:pic>
      <p:pic>
        <p:nvPicPr>
          <p:cNvPr id="7" name="그림 11" descr="제목 없음-8.png"/>
          <p:cNvPicPr>
            <a:picLocks noChangeAspect="1"/>
          </p:cNvPicPr>
          <p:nvPr userDrawn="1"/>
        </p:nvPicPr>
        <p:blipFill>
          <a:blip r:embed="rId5" cstate="print"/>
          <a:srcRect/>
          <a:stretch>
            <a:fillRect/>
          </a:stretch>
        </p:blipFill>
        <p:spPr bwMode="auto">
          <a:xfrm>
            <a:off x="217488" y="3348038"/>
            <a:ext cx="811212" cy="811212"/>
          </a:xfrm>
          <a:prstGeom prst="rect">
            <a:avLst/>
          </a:prstGeom>
          <a:noFill/>
          <a:ln w="9525">
            <a:noFill/>
            <a:miter lim="800000"/>
            <a:headEnd/>
            <a:tailEnd/>
          </a:ln>
        </p:spPr>
      </p:pic>
      <p:sp>
        <p:nvSpPr>
          <p:cNvPr id="5123" name="Rectangle 3"/>
          <p:cNvSpPr>
            <a:spLocks noGrp="1" noChangeArrowheads="1"/>
          </p:cNvSpPr>
          <p:nvPr>
            <p:ph type="ctrTitle"/>
          </p:nvPr>
        </p:nvSpPr>
        <p:spPr>
          <a:xfrm>
            <a:off x="684213" y="1268413"/>
            <a:ext cx="7772400" cy="777875"/>
          </a:xfrm>
          <a:effectLst>
            <a:outerShdw dist="35921" dir="2700000" algn="ctr" rotWithShape="0">
              <a:srgbClr val="DDDDDD"/>
            </a:outerShdw>
          </a:effectLst>
        </p:spPr>
        <p:txBody>
          <a:bodyPr/>
          <a:lstStyle>
            <a:lvl1pPr algn="ctr">
              <a:lnSpc>
                <a:spcPct val="90000"/>
              </a:lnSpc>
              <a:defRPr sz="5000">
                <a:solidFill>
                  <a:srgbClr val="274C61"/>
                </a:solidFill>
              </a:defRPr>
            </a:lvl1pPr>
          </a:lstStyle>
          <a:p>
            <a:r>
              <a:rPr lang="ko-KR" altLang="en-US" dirty="0"/>
              <a:t>마스터 제목 스타일 편집</a:t>
            </a:r>
          </a:p>
        </p:txBody>
      </p:sp>
      <p:sp>
        <p:nvSpPr>
          <p:cNvPr id="5124" name="Rectangle 4"/>
          <p:cNvSpPr>
            <a:spLocks noGrp="1" noChangeArrowheads="1"/>
          </p:cNvSpPr>
          <p:nvPr>
            <p:ph type="subTitle" idx="1"/>
          </p:nvPr>
        </p:nvSpPr>
        <p:spPr>
          <a:xfrm>
            <a:off x="1403350" y="2492375"/>
            <a:ext cx="6400800" cy="555625"/>
          </a:xfrm>
          <a:ln w="28575" algn="ctr"/>
          <a:effectLst>
            <a:outerShdw dist="17961" dir="2700000" algn="ctr" rotWithShape="0">
              <a:schemeClr val="bg1"/>
            </a:outerShdw>
          </a:effectLst>
        </p:spPr>
        <p:txBody>
          <a:bodyPr tIns="118800" bIns="118800" anchorCtr="1">
            <a:spAutoFit/>
          </a:bodyPr>
          <a:lstStyle>
            <a:lvl1pPr marL="0" indent="0" algn="ctr">
              <a:lnSpc>
                <a:spcPct val="130000"/>
              </a:lnSpc>
              <a:spcBef>
                <a:spcPct val="50000"/>
              </a:spcBef>
              <a:buFontTx/>
              <a:buNone/>
              <a:defRPr sz="1600">
                <a:solidFill>
                  <a:schemeClr val="tx2"/>
                </a:solidFill>
                <a:latin typeface="HY헤드라인M" pitchFamily="18" charset="-127"/>
                <a:ea typeface="HY헤드라인M" pitchFamily="18" charset="-127"/>
              </a:defRPr>
            </a:lvl1pPr>
          </a:lstStyle>
          <a:p>
            <a:r>
              <a:rPr lang="ko-KR" altLang="en-US"/>
              <a:t>마스터 부제목 스타일 편집</a:t>
            </a:r>
          </a:p>
        </p:txBody>
      </p:sp>
      <p:sp>
        <p:nvSpPr>
          <p:cNvPr id="8" name="Rectangle 7"/>
          <p:cNvSpPr>
            <a:spLocks noGrp="1" noChangeArrowheads="1"/>
          </p:cNvSpPr>
          <p:nvPr>
            <p:ph type="ftr" sz="quarter" idx="10"/>
          </p:nvPr>
        </p:nvSpPr>
        <p:spPr/>
        <p:txBody>
          <a:bodyPr/>
          <a:lstStyle>
            <a:lvl1pPr>
              <a:defRPr smtClean="0"/>
            </a:lvl1pPr>
          </a:lstStyle>
          <a:p>
            <a:pPr>
              <a:defRPr/>
            </a:pPr>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dt" sz="half" idx="10"/>
          </p:nvPr>
        </p:nvSpPr>
        <p:spPr/>
        <p:txBody>
          <a:bodyPr/>
          <a:lstStyle>
            <a:lvl1pPr>
              <a:defRPr smtClean="0"/>
            </a:lvl1pPr>
          </a:lstStyle>
          <a:p>
            <a:pPr>
              <a:defRPr/>
            </a:pPr>
            <a:fld id="{442F5998-8D38-49BA-85B6-BBC2466A1D4D}" type="datetime1">
              <a:rPr lang="en-US" altLang="ko-KR"/>
              <a:pPr>
                <a:defRPr/>
              </a:pPr>
              <a:t>3/17/2015</a:t>
            </a:fld>
            <a:endParaRPr lang="en-US" altLang="ko-KR"/>
          </a:p>
        </p:txBody>
      </p:sp>
      <p:sp>
        <p:nvSpPr>
          <p:cNvPr id="5"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6"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94AFFC05-3B2A-4818-8E53-050EEF31F6C3}"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37325" y="44450"/>
            <a:ext cx="2149475" cy="6081713"/>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87313" y="44450"/>
            <a:ext cx="6297612" cy="6081713"/>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dt" sz="half" idx="10"/>
          </p:nvPr>
        </p:nvSpPr>
        <p:spPr/>
        <p:txBody>
          <a:bodyPr/>
          <a:lstStyle>
            <a:lvl1pPr>
              <a:defRPr smtClean="0"/>
            </a:lvl1pPr>
          </a:lstStyle>
          <a:p>
            <a:pPr>
              <a:defRPr/>
            </a:pPr>
            <a:fld id="{03AFEF3B-E77C-4E13-A9B7-343A655ED49C}" type="datetime1">
              <a:rPr lang="en-US" altLang="ko-KR"/>
              <a:pPr>
                <a:defRPr/>
              </a:pPr>
              <a:t>3/17/2015</a:t>
            </a:fld>
            <a:endParaRPr lang="en-US" altLang="ko-KR"/>
          </a:p>
        </p:txBody>
      </p:sp>
      <p:sp>
        <p:nvSpPr>
          <p:cNvPr id="5"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6"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8D5D5BBD-EDF7-486B-924E-F3B22B0FB3D0}"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87313" y="44450"/>
            <a:ext cx="8599487" cy="6081713"/>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3" name="Rectangle 5"/>
          <p:cNvSpPr>
            <a:spLocks noGrp="1" noChangeArrowheads="1"/>
          </p:cNvSpPr>
          <p:nvPr>
            <p:ph type="dt" sz="half" idx="10"/>
          </p:nvPr>
        </p:nvSpPr>
        <p:spPr/>
        <p:txBody>
          <a:bodyPr/>
          <a:lstStyle>
            <a:lvl1pPr>
              <a:defRPr smtClean="0"/>
            </a:lvl1pPr>
          </a:lstStyle>
          <a:p>
            <a:pPr>
              <a:defRPr/>
            </a:pPr>
            <a:fld id="{61FC5284-8A4F-4925-A2D9-BBC7DFFA7788}" type="datetime1">
              <a:rPr lang="en-US" altLang="ko-KR"/>
              <a:pPr>
                <a:defRPr/>
              </a:pPr>
              <a:t>3/17/2015</a:t>
            </a:fld>
            <a:endParaRPr lang="en-US" altLang="ko-KR"/>
          </a:p>
        </p:txBody>
      </p:sp>
      <p:sp>
        <p:nvSpPr>
          <p:cNvPr id="4"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5"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EE4B85A3-2B4E-4EFC-A311-5CB9E89C18DE}"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87313" y="44450"/>
            <a:ext cx="8229600" cy="579438"/>
          </a:xfr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395288" y="908050"/>
            <a:ext cx="8291512" cy="5218113"/>
          </a:xfrm>
        </p:spPr>
        <p:txBody>
          <a:bodyPr/>
          <a:lstStyle/>
          <a:p>
            <a:pPr lvl="0"/>
            <a:endParaRPr lang="ko-KR" altLang="en-US" noProof="0" smtClean="0"/>
          </a:p>
        </p:txBody>
      </p:sp>
      <p:sp>
        <p:nvSpPr>
          <p:cNvPr id="4" name="Rectangle 5"/>
          <p:cNvSpPr>
            <a:spLocks noGrp="1" noChangeArrowheads="1"/>
          </p:cNvSpPr>
          <p:nvPr>
            <p:ph type="dt" sz="half" idx="10"/>
          </p:nvPr>
        </p:nvSpPr>
        <p:spPr/>
        <p:txBody>
          <a:bodyPr/>
          <a:lstStyle>
            <a:lvl1pPr>
              <a:defRPr smtClean="0"/>
            </a:lvl1pPr>
          </a:lstStyle>
          <a:p>
            <a:pPr>
              <a:defRPr/>
            </a:pPr>
            <a:fld id="{A292DCFE-CC50-408C-92B4-0ACDD35367BE}" type="datetime1">
              <a:rPr lang="en-US" altLang="ko-KR"/>
              <a:pPr>
                <a:defRPr/>
              </a:pPr>
              <a:t>3/17/2015</a:t>
            </a:fld>
            <a:endParaRPr lang="en-US" altLang="ko-KR"/>
          </a:p>
        </p:txBody>
      </p:sp>
      <p:sp>
        <p:nvSpPr>
          <p:cNvPr id="5"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6"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B226B381-175C-4E04-BABE-5DC006614A0F}"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제목 및 내용 4개">
    <p:spTree>
      <p:nvGrpSpPr>
        <p:cNvPr id="1" name=""/>
        <p:cNvGrpSpPr/>
        <p:nvPr/>
      </p:nvGrpSpPr>
      <p:grpSpPr>
        <a:xfrm>
          <a:off x="0" y="0"/>
          <a:ext cx="0" cy="0"/>
          <a:chOff x="0" y="0"/>
          <a:chExt cx="0" cy="0"/>
        </a:xfrm>
      </p:grpSpPr>
      <p:sp>
        <p:nvSpPr>
          <p:cNvPr id="2" name="제목 1"/>
          <p:cNvSpPr>
            <a:spLocks noGrp="1"/>
          </p:cNvSpPr>
          <p:nvPr>
            <p:ph type="title" sz="quarter"/>
          </p:nvPr>
        </p:nvSpPr>
        <p:spPr>
          <a:xfrm>
            <a:off x="87313" y="44450"/>
            <a:ext cx="8229600" cy="579438"/>
          </a:xfrm>
        </p:spPr>
        <p:txBody>
          <a:bodyPr/>
          <a:lstStyle/>
          <a:p>
            <a:r>
              <a:rPr lang="ko-KR" altLang="en-US" smtClean="0"/>
              <a:t>마스터 제목 스타일 편집</a:t>
            </a:r>
            <a:endParaRPr lang="ko-KR" altLang="en-US"/>
          </a:p>
        </p:txBody>
      </p:sp>
      <p:sp>
        <p:nvSpPr>
          <p:cNvPr id="3" name="내용 개체 틀 2"/>
          <p:cNvSpPr>
            <a:spLocks noGrp="1"/>
          </p:cNvSpPr>
          <p:nvPr>
            <p:ph sz="quarter" idx="1"/>
          </p:nvPr>
        </p:nvSpPr>
        <p:spPr>
          <a:xfrm>
            <a:off x="395288" y="908050"/>
            <a:ext cx="4068762" cy="2532063"/>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quarter" idx="2"/>
          </p:nvPr>
        </p:nvSpPr>
        <p:spPr>
          <a:xfrm>
            <a:off x="4616450" y="908050"/>
            <a:ext cx="4070350" cy="2532063"/>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내용 개체 틀 4"/>
          <p:cNvSpPr>
            <a:spLocks noGrp="1"/>
          </p:cNvSpPr>
          <p:nvPr>
            <p:ph sz="quarter" idx="3"/>
          </p:nvPr>
        </p:nvSpPr>
        <p:spPr>
          <a:xfrm>
            <a:off x="395288" y="3592513"/>
            <a:ext cx="4068762" cy="253365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내용 개체 틀 5"/>
          <p:cNvSpPr>
            <a:spLocks noGrp="1"/>
          </p:cNvSpPr>
          <p:nvPr>
            <p:ph sz="quarter" idx="4"/>
          </p:nvPr>
        </p:nvSpPr>
        <p:spPr>
          <a:xfrm>
            <a:off x="4616450" y="3592513"/>
            <a:ext cx="4070350" cy="253365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5"/>
          <p:cNvSpPr>
            <a:spLocks noGrp="1" noChangeArrowheads="1"/>
          </p:cNvSpPr>
          <p:nvPr>
            <p:ph type="dt" sz="half" idx="10"/>
          </p:nvPr>
        </p:nvSpPr>
        <p:spPr/>
        <p:txBody>
          <a:bodyPr/>
          <a:lstStyle>
            <a:lvl1pPr>
              <a:defRPr smtClean="0"/>
            </a:lvl1pPr>
          </a:lstStyle>
          <a:p>
            <a:pPr>
              <a:defRPr/>
            </a:pPr>
            <a:fld id="{BD9A1BA9-B8BC-4284-89BA-C9C27857C476}" type="datetime1">
              <a:rPr lang="en-US" altLang="ko-KR"/>
              <a:pPr>
                <a:defRPr/>
              </a:pPr>
              <a:t>3/17/2015</a:t>
            </a:fld>
            <a:endParaRPr lang="en-US" altLang="ko-KR"/>
          </a:p>
        </p:txBody>
      </p:sp>
      <p:sp>
        <p:nvSpPr>
          <p:cNvPr id="8"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9"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377178DB-9E5A-4FC2-800C-4DE69F549D2E}" type="slidenum">
              <a:rPr lang="en-US" altLang="ko-KR" sz="1000">
                <a:ea typeface="HY헤드라인M" pitchFamily="18" charset="-127"/>
              </a:rPr>
              <a:pPr>
                <a:defRPr/>
              </a:pPr>
              <a:t>‹#›</a:t>
            </a:fld>
            <a:endParaRPr lang="en-US" altLang="ko-KR" sz="1000">
              <a:ea typeface="HY헤드라인M" pitchFamily="18" charset="-127"/>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8013" cy="1141412"/>
          </a:xfr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457200" y="1600200"/>
            <a:ext cx="4037013" cy="452437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6613" y="1600200"/>
            <a:ext cx="4038600" cy="452437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idx="10"/>
          </p:nvPr>
        </p:nvSpPr>
        <p:spPr>
          <a:xfrm>
            <a:off x="457200" y="6356350"/>
            <a:ext cx="2132013" cy="363538"/>
          </a:xfrm>
        </p:spPr>
        <p:txBody>
          <a:bodyPr/>
          <a:lstStyle>
            <a:lvl1pPr>
              <a:defRPr/>
            </a:lvl1pPr>
          </a:lstStyle>
          <a:p>
            <a:r>
              <a:rPr lang="en-US"/>
              <a:t>02/06/09</a:t>
            </a:r>
          </a:p>
        </p:txBody>
      </p:sp>
      <p:sp>
        <p:nvSpPr>
          <p:cNvPr id="6" name="바닥글 개체 틀 5"/>
          <p:cNvSpPr>
            <a:spLocks noGrp="1"/>
          </p:cNvSpPr>
          <p:nvPr>
            <p:ph type="ftr" idx="11"/>
          </p:nvPr>
        </p:nvSpPr>
        <p:spPr>
          <a:xfrm>
            <a:off x="3124200" y="6356350"/>
            <a:ext cx="2894013" cy="363538"/>
          </a:xfrm>
        </p:spPr>
        <p:txBody>
          <a:bodyPr/>
          <a:lstStyle>
            <a:lvl1pPr>
              <a:defRPr/>
            </a:lvl1pPr>
          </a:lstStyle>
          <a:p>
            <a:endParaRPr lang="en-US"/>
          </a:p>
        </p:txBody>
      </p:sp>
      <p:sp>
        <p:nvSpPr>
          <p:cNvPr id="7" name="슬라이드 번호 개체 틀 6"/>
          <p:cNvSpPr>
            <a:spLocks noGrp="1"/>
          </p:cNvSpPr>
          <p:nvPr>
            <p:ph type="sldNum" idx="12"/>
          </p:nvPr>
        </p:nvSpPr>
        <p:spPr>
          <a:xfrm>
            <a:off x="6553200" y="6356350"/>
            <a:ext cx="2132013" cy="363538"/>
          </a:xfrm>
          <a:prstGeom prst="rect">
            <a:avLst/>
          </a:prstGeom>
        </p:spPr>
        <p:txBody>
          <a:bodyPr/>
          <a:lstStyle>
            <a:lvl1pPr>
              <a:defRPr/>
            </a:lvl1pPr>
          </a:lstStyle>
          <a:p>
            <a:fld id="{1A9968D3-FAF7-4D70-B25D-EA478BB8576F}" type="slidenum">
              <a:rPr lang="en-US"/>
              <a:pPr/>
              <a:t>‹#›</a:t>
            </a:fld>
            <a:endParaRPr lang="en-US"/>
          </a:p>
        </p:txBody>
      </p:sp>
    </p:spTree>
    <p:extLst>
      <p:ext uri="{BB962C8B-B14F-4D97-AF65-F5344CB8AC3E}">
        <p14:creationId xmlns:p14="http://schemas.microsoft.com/office/powerpoint/2010/main" val="410056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sz="3200">
                <a:latin typeface="Trebuchet MS" pitchFamily="34" charset="0"/>
                <a:ea typeface="+mn-ea"/>
                <a:cs typeface="Times New Roman" pitchFamily="18" charset="0"/>
              </a:defRPr>
            </a:lvl1pPr>
          </a:lstStyle>
          <a:p>
            <a:endParaRPr lang="ko-KR" altLang="en-US" dirty="0"/>
          </a:p>
        </p:txBody>
      </p:sp>
      <p:sp>
        <p:nvSpPr>
          <p:cNvPr id="3" name="내용 개체 틀 2"/>
          <p:cNvSpPr>
            <a:spLocks noGrp="1"/>
          </p:cNvSpPr>
          <p:nvPr>
            <p:ph idx="1"/>
          </p:nvPr>
        </p:nvSpPr>
        <p:spPr/>
        <p:txBody>
          <a:bodyPr/>
          <a:lstStyle>
            <a:lvl1pPr>
              <a:defRPr sz="3000">
                <a:latin typeface="Trebuchet MS" pitchFamily="34" charset="0"/>
                <a:ea typeface="+mn-ea"/>
                <a:cs typeface="Times New Roman" pitchFamily="18" charset="0"/>
              </a:defRPr>
            </a:lvl1pPr>
            <a:lvl2pPr>
              <a:buFont typeface="Wingdings" pitchFamily="2" charset="2"/>
              <a:buChar char="§"/>
              <a:defRPr sz="2800">
                <a:latin typeface="Trebuchet MS" pitchFamily="34" charset="0"/>
                <a:ea typeface="+mn-ea"/>
                <a:cs typeface="Times New Roman" pitchFamily="18" charset="0"/>
              </a:defRPr>
            </a:lvl2pPr>
            <a:lvl3pPr>
              <a:buFont typeface="Wingdings" pitchFamily="2" charset="2"/>
              <a:buChar char="ü"/>
              <a:defRPr sz="2400">
                <a:latin typeface="Gill Sans MT Condensed" pitchFamily="34" charset="0"/>
                <a:ea typeface="+mn-ea"/>
                <a:cs typeface="Times New Roman" pitchFamily="18" charset="0"/>
              </a:defRPr>
            </a:lvl3pPr>
            <a:lvl4pPr>
              <a:buFont typeface="Arial" pitchFamily="34" charset="0"/>
              <a:buChar char="•"/>
              <a:defRPr>
                <a:latin typeface="Gill Sans MT Condensed" pitchFamily="34" charset="0"/>
                <a:ea typeface="+mn-ea"/>
                <a:cs typeface="Times New Roman" pitchFamily="18" charset="0"/>
              </a:defRPr>
            </a:lvl4pPr>
            <a:lvl5pPr>
              <a:defRPr>
                <a:latin typeface="Gill Sans MT Condensed" pitchFamily="34" charset="0"/>
                <a:ea typeface="+mn-ea"/>
                <a:cs typeface="Times New Roman" pitchFamily="18" charset="0"/>
              </a:defRPr>
            </a:lvl5pPr>
          </a:lstStyle>
          <a:p>
            <a:pPr lvl="0"/>
            <a:r>
              <a:rPr lang="ko-KR" altLang="en-US" dirty="0" smtClean="0"/>
              <a:t>마스터 텍스트 스타일을 편집합니다</a:t>
            </a:r>
          </a:p>
          <a:p>
            <a:pPr lvl="1"/>
            <a:r>
              <a:rPr lang="en-US" altLang="ko-KR" dirty="0" smtClean="0"/>
              <a:t> </a:t>
            </a:r>
            <a:endParaRPr lang="ko-KR" altLang="en-US" dirty="0" smtClean="0"/>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Rectangle 5"/>
          <p:cNvSpPr>
            <a:spLocks noGrp="1" noChangeArrowheads="1"/>
          </p:cNvSpPr>
          <p:nvPr>
            <p:ph type="dt" sz="half" idx="10"/>
          </p:nvPr>
        </p:nvSpPr>
        <p:spPr/>
        <p:txBody>
          <a:bodyPr/>
          <a:lstStyle>
            <a:lvl1pPr>
              <a:defRPr smtClean="0"/>
            </a:lvl1pPr>
          </a:lstStyle>
          <a:p>
            <a:pPr>
              <a:defRPr/>
            </a:pPr>
            <a:fld id="{43D93DC5-B4AC-4D46-AACE-7689283A751F}" type="datetime1">
              <a:rPr lang="en-US" altLang="ko-KR"/>
              <a:pPr>
                <a:defRPr/>
              </a:pPr>
              <a:t>3/17/2015</a:t>
            </a:fld>
            <a:endParaRPr lang="en-US" altLang="ko-KR"/>
          </a:p>
        </p:txBody>
      </p:sp>
      <p:sp>
        <p:nvSpPr>
          <p:cNvPr id="5"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6"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11D1176D-D6C7-41B7-AF5A-778933370361}" type="slidenum">
              <a:rPr lang="en-US" altLang="ko-KR" sz="1000">
                <a:ea typeface="HY헤드라인M" pitchFamily="18" charset="-127"/>
              </a:rPr>
              <a:pPr>
                <a:defRPr/>
              </a:pPr>
              <a:t>‹#›</a:t>
            </a:fld>
            <a:endParaRPr lang="en-US" altLang="ko-KR" sz="1000">
              <a:ea typeface="HY헤드라인M" pitchFamily="18" charset="-127"/>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lstStyle>
            <a:lvl1pPr algn="l">
              <a:defRPr sz="4000" b="1" cap="all"/>
            </a:lvl1p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dirty="0" smtClean="0"/>
              <a:t>마스터 텍스트 스타일을 편집합니다</a:t>
            </a:r>
          </a:p>
        </p:txBody>
      </p:sp>
      <p:sp>
        <p:nvSpPr>
          <p:cNvPr id="4" name="Rectangle 5"/>
          <p:cNvSpPr>
            <a:spLocks noGrp="1" noChangeArrowheads="1"/>
          </p:cNvSpPr>
          <p:nvPr>
            <p:ph type="dt" sz="half" idx="10"/>
          </p:nvPr>
        </p:nvSpPr>
        <p:spPr/>
        <p:txBody>
          <a:bodyPr/>
          <a:lstStyle>
            <a:lvl1pPr>
              <a:defRPr smtClean="0"/>
            </a:lvl1pPr>
          </a:lstStyle>
          <a:p>
            <a:pPr>
              <a:defRPr/>
            </a:pPr>
            <a:fld id="{A4033DDE-F1D9-4248-9DD3-D851D4509576}" type="datetime1">
              <a:rPr lang="en-US" altLang="ko-KR"/>
              <a:pPr>
                <a:defRPr/>
              </a:pPr>
              <a:t>3/17/2015</a:t>
            </a:fld>
            <a:endParaRPr lang="en-US" altLang="ko-KR"/>
          </a:p>
        </p:txBody>
      </p:sp>
      <p:sp>
        <p:nvSpPr>
          <p:cNvPr id="5"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6"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E3C16F8F-8B06-4221-8E4D-BF034A74711B}"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395288" y="908050"/>
            <a:ext cx="4068762" cy="5218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16450" y="908050"/>
            <a:ext cx="4070350" cy="5218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5"/>
          <p:cNvSpPr>
            <a:spLocks noGrp="1" noChangeArrowheads="1"/>
          </p:cNvSpPr>
          <p:nvPr>
            <p:ph type="dt" sz="half" idx="10"/>
          </p:nvPr>
        </p:nvSpPr>
        <p:spPr/>
        <p:txBody>
          <a:bodyPr/>
          <a:lstStyle>
            <a:lvl1pPr>
              <a:defRPr smtClean="0"/>
            </a:lvl1pPr>
          </a:lstStyle>
          <a:p>
            <a:pPr>
              <a:defRPr/>
            </a:pPr>
            <a:fld id="{F6B28ED9-BF84-4548-98ED-B76FB35A3B3B}" type="datetime1">
              <a:rPr lang="en-US" altLang="ko-KR"/>
              <a:pPr>
                <a:defRPr/>
              </a:pPr>
              <a:t>3/17/2015</a:t>
            </a:fld>
            <a:endParaRPr lang="en-US" altLang="ko-KR"/>
          </a:p>
        </p:txBody>
      </p:sp>
      <p:sp>
        <p:nvSpPr>
          <p:cNvPr id="6"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7"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0271C98E-7E4E-4307-96BF-A7CD60945764}"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5"/>
          <p:cNvSpPr>
            <a:spLocks noGrp="1" noChangeArrowheads="1"/>
          </p:cNvSpPr>
          <p:nvPr>
            <p:ph type="dt" sz="half" idx="10"/>
          </p:nvPr>
        </p:nvSpPr>
        <p:spPr/>
        <p:txBody>
          <a:bodyPr/>
          <a:lstStyle>
            <a:lvl1pPr>
              <a:defRPr smtClean="0"/>
            </a:lvl1pPr>
          </a:lstStyle>
          <a:p>
            <a:pPr>
              <a:defRPr/>
            </a:pPr>
            <a:fld id="{5D6170A1-CF90-49D4-A372-CDD2DE8CD28F}" type="datetime1">
              <a:rPr lang="en-US" altLang="ko-KR"/>
              <a:pPr>
                <a:defRPr/>
              </a:pPr>
              <a:t>3/17/2015</a:t>
            </a:fld>
            <a:endParaRPr lang="en-US" altLang="ko-KR"/>
          </a:p>
        </p:txBody>
      </p:sp>
      <p:sp>
        <p:nvSpPr>
          <p:cNvPr id="8"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9"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9B4E9A6F-2AED-41CF-921C-DAF48CEE59EC}"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마스터 제목 스타일 편집</a:t>
            </a:r>
            <a:endParaRPr lang="ko-KR" altLang="en-US" dirty="0"/>
          </a:p>
        </p:txBody>
      </p:sp>
      <p:sp>
        <p:nvSpPr>
          <p:cNvPr id="3" name="Rectangle 5"/>
          <p:cNvSpPr>
            <a:spLocks noGrp="1" noChangeArrowheads="1"/>
          </p:cNvSpPr>
          <p:nvPr>
            <p:ph type="dt" sz="half" idx="10"/>
          </p:nvPr>
        </p:nvSpPr>
        <p:spPr/>
        <p:txBody>
          <a:bodyPr/>
          <a:lstStyle>
            <a:lvl1pPr>
              <a:defRPr smtClean="0"/>
            </a:lvl1pPr>
          </a:lstStyle>
          <a:p>
            <a:pPr>
              <a:defRPr/>
            </a:pPr>
            <a:fld id="{3BAD8461-0AD1-4FE2-8149-03CA6B1D09B2}" type="datetime1">
              <a:rPr lang="en-US" altLang="ko-KR"/>
              <a:pPr>
                <a:defRPr/>
              </a:pPr>
              <a:t>3/17/2015</a:t>
            </a:fld>
            <a:endParaRPr lang="en-US" altLang="ko-KR"/>
          </a:p>
        </p:txBody>
      </p:sp>
      <p:sp>
        <p:nvSpPr>
          <p:cNvPr id="4"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5"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ACEACD8A-B653-4CD8-8617-30C47D1975D3}"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smtClean="0"/>
            </a:lvl1pPr>
          </a:lstStyle>
          <a:p>
            <a:pPr>
              <a:defRPr/>
            </a:pPr>
            <a:fld id="{54F85A4A-72EB-46D8-A1E4-5CE90BF24F6F}" type="datetime1">
              <a:rPr lang="en-US" altLang="ko-KR"/>
              <a:pPr>
                <a:defRPr/>
              </a:pPr>
              <a:t>3/17/2015</a:t>
            </a:fld>
            <a:endParaRPr lang="en-US" altLang="ko-KR"/>
          </a:p>
        </p:txBody>
      </p:sp>
      <p:sp>
        <p:nvSpPr>
          <p:cNvPr id="3"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4"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35EAEED5-22E6-4B45-B59C-8969CA49A51B}"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dt" sz="half" idx="10"/>
          </p:nvPr>
        </p:nvSpPr>
        <p:spPr/>
        <p:txBody>
          <a:bodyPr/>
          <a:lstStyle>
            <a:lvl1pPr>
              <a:defRPr smtClean="0"/>
            </a:lvl1pPr>
          </a:lstStyle>
          <a:p>
            <a:pPr>
              <a:defRPr/>
            </a:pPr>
            <a:fld id="{EFDD81D1-5B13-4DF5-BE80-6593F7018A69}" type="datetime1">
              <a:rPr lang="en-US" altLang="ko-KR"/>
              <a:pPr>
                <a:defRPr/>
              </a:pPr>
              <a:t>3/17/2015</a:t>
            </a:fld>
            <a:endParaRPr lang="en-US" altLang="ko-KR"/>
          </a:p>
        </p:txBody>
      </p:sp>
      <p:sp>
        <p:nvSpPr>
          <p:cNvPr id="6"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7"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F6966894-495A-4A42-85C3-E5CC6BB4687F}"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dt" sz="half" idx="10"/>
          </p:nvPr>
        </p:nvSpPr>
        <p:spPr/>
        <p:txBody>
          <a:bodyPr/>
          <a:lstStyle>
            <a:lvl1pPr>
              <a:defRPr smtClean="0"/>
            </a:lvl1pPr>
          </a:lstStyle>
          <a:p>
            <a:pPr>
              <a:defRPr/>
            </a:pPr>
            <a:fld id="{DB53550E-CFA7-4323-B7FA-52BD463ACFE2}" type="datetime1">
              <a:rPr lang="en-US" altLang="ko-KR"/>
              <a:pPr>
                <a:defRPr/>
              </a:pPr>
              <a:t>3/17/2015</a:t>
            </a:fld>
            <a:endParaRPr lang="en-US" altLang="ko-KR"/>
          </a:p>
        </p:txBody>
      </p:sp>
      <p:sp>
        <p:nvSpPr>
          <p:cNvPr id="6"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7"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415D8064-AC64-4DAF-8023-799BA1220A8A}"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pic>
        <p:nvPicPr>
          <p:cNvPr id="1026" name="Picture 2" descr="그림2"/>
          <p:cNvPicPr>
            <a:picLocks noChangeAspect="1" noChangeArrowheads="1"/>
          </p:cNvPicPr>
          <p:nvPr/>
        </p:nvPicPr>
        <p:blipFill>
          <a:blip r:embed="rId17" cstate="print"/>
          <a:srcRect/>
          <a:stretch>
            <a:fillRect/>
          </a:stretch>
        </p:blipFill>
        <p:spPr bwMode="auto">
          <a:xfrm>
            <a:off x="1588" y="0"/>
            <a:ext cx="9142412" cy="6859588"/>
          </a:xfrm>
          <a:prstGeom prst="rect">
            <a:avLst/>
          </a:prstGeom>
          <a:noFill/>
          <a:ln w="9525">
            <a:noFill/>
            <a:miter lim="800000"/>
            <a:headEnd/>
            <a:tailEnd/>
          </a:ln>
        </p:spPr>
      </p:pic>
      <p:sp>
        <p:nvSpPr>
          <p:cNvPr id="4099" name="Rectangle 3"/>
          <p:cNvSpPr>
            <a:spLocks noGrp="1" noChangeArrowheads="1"/>
          </p:cNvSpPr>
          <p:nvPr>
            <p:ph type="title"/>
          </p:nvPr>
        </p:nvSpPr>
        <p:spPr bwMode="auto">
          <a:xfrm>
            <a:off x="87313" y="44450"/>
            <a:ext cx="8229600" cy="579438"/>
          </a:xfrm>
          <a:prstGeom prst="rect">
            <a:avLst/>
          </a:prstGeom>
          <a:noFill/>
          <a:ln w="9525" algn="ctr">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spAutoFit/>
          </a:bodyPr>
          <a:lstStyle/>
          <a:p>
            <a:pPr lvl="0"/>
            <a:r>
              <a:rPr lang="ko-KR" altLang="en-US" dirty="0" smtClean="0"/>
              <a:t>마스터 제목 스타일 편집</a:t>
            </a:r>
          </a:p>
        </p:txBody>
      </p:sp>
      <p:sp>
        <p:nvSpPr>
          <p:cNvPr id="1028" name="Rectangle 4"/>
          <p:cNvSpPr>
            <a:spLocks noGrp="1" noChangeArrowheads="1"/>
          </p:cNvSpPr>
          <p:nvPr>
            <p:ph type="body" idx="1"/>
          </p:nvPr>
        </p:nvSpPr>
        <p:spPr bwMode="auto">
          <a:xfrm>
            <a:off x="395288" y="908050"/>
            <a:ext cx="8291512" cy="5218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pic>
        <p:nvPicPr>
          <p:cNvPr id="1029" name="Picture 2" descr="그림2"/>
          <p:cNvPicPr>
            <a:picLocks noChangeAspect="1" noChangeArrowheads="1"/>
          </p:cNvPicPr>
          <p:nvPr/>
        </p:nvPicPr>
        <p:blipFill>
          <a:blip r:embed="rId17" cstate="print"/>
          <a:srcRect b="91808"/>
          <a:stretch>
            <a:fillRect/>
          </a:stretch>
        </p:blipFill>
        <p:spPr bwMode="auto">
          <a:xfrm>
            <a:off x="0" y="6572250"/>
            <a:ext cx="9142413" cy="285750"/>
          </a:xfrm>
          <a:prstGeom prst="rect">
            <a:avLst/>
          </a:prstGeom>
          <a:noFill/>
          <a:ln w="9525">
            <a:noFill/>
            <a:miter lim="800000"/>
            <a:headEnd/>
            <a:tailEnd/>
          </a:ln>
        </p:spPr>
      </p:pic>
      <p:sp>
        <p:nvSpPr>
          <p:cNvPr id="410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latinLnBrk="1">
              <a:defRPr sz="1400" b="0" smtClean="0">
                <a:cs typeface="+mn-cs"/>
              </a:defRPr>
            </a:lvl1pPr>
          </a:lstStyle>
          <a:p>
            <a:pPr>
              <a:defRPr/>
            </a:pPr>
            <a:fld id="{349D8BFE-6CA0-487D-B75D-F93147E891F7}" type="datetime1">
              <a:rPr lang="en-US" altLang="ko-KR"/>
              <a:pPr>
                <a:defRPr/>
              </a:pPr>
              <a:t>3/17/2015</a:t>
            </a:fld>
            <a:endParaRPr lang="en-US" altLang="ko-KR"/>
          </a:p>
        </p:txBody>
      </p:sp>
      <p:sp>
        <p:nvSpPr>
          <p:cNvPr id="410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latinLnBrk="1">
              <a:defRPr sz="1400" b="0" smtClean="0">
                <a:cs typeface="+mn-cs"/>
              </a:defRPr>
            </a:lvl1pPr>
          </a:lstStyle>
          <a:p>
            <a:pPr>
              <a:defRPr/>
            </a:pPr>
            <a:endParaRPr lang="en-US" altLang="ko-KR"/>
          </a:p>
        </p:txBody>
      </p:sp>
      <p:sp>
        <p:nvSpPr>
          <p:cNvPr id="9" name="Slide Number Placeholder 3"/>
          <p:cNvSpPr txBox="1">
            <a:spLocks/>
          </p:cNvSpPr>
          <p:nvPr userDrawn="1"/>
        </p:nvSpPr>
        <p:spPr bwMode="auto">
          <a:xfrm>
            <a:off x="8655050" y="6572250"/>
            <a:ext cx="488950" cy="285750"/>
          </a:xfrm>
          <a:prstGeom prst="rect">
            <a:avLst/>
          </a:prstGeom>
          <a:noFill/>
          <a:ln w="9525">
            <a:noFill/>
            <a:miter lim="800000"/>
            <a:headEnd/>
            <a:tailEnd/>
          </a:ln>
        </p:spPr>
        <p:txBody>
          <a:bodyPr/>
          <a:lstStyle/>
          <a:p>
            <a:pPr algn="ctr" latinLnBrk="1">
              <a:defRPr/>
            </a:pPr>
            <a:fld id="{E626A9EA-4E1D-41BC-AAD6-A54FDCF8BFF7}" type="slidenum">
              <a:rPr lang="en-US" altLang="ko-KR" sz="1600">
                <a:solidFill>
                  <a:srgbClr val="FFFFFF"/>
                </a:solidFill>
                <a:latin typeface="Times New Roman" pitchFamily="18" charset="0"/>
                <a:ea typeface="HY헤드라인M" pitchFamily="18" charset="-127"/>
                <a:cs typeface="Times New Roman" pitchFamily="18" charset="0"/>
              </a:rPr>
              <a:pPr algn="ctr" latinLnBrk="1">
                <a:defRPr/>
              </a:pPr>
              <a:t>‹#›</a:t>
            </a:fld>
            <a:endParaRPr lang="en-US" altLang="ko-KR" sz="1600">
              <a:solidFill>
                <a:srgbClr val="FFFFFF"/>
              </a:solidFill>
              <a:latin typeface="Times New Roman" pitchFamily="18" charset="0"/>
              <a:ea typeface="HY헤드라인M" pitchFamily="18" charset="-127"/>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80" r:id="rId1"/>
    <p:sldLayoutId id="2147484781" r:id="rId2"/>
    <p:sldLayoutId id="2147484782" r:id="rId3"/>
    <p:sldLayoutId id="2147484783" r:id="rId4"/>
    <p:sldLayoutId id="2147484784" r:id="rId5"/>
    <p:sldLayoutId id="2147484785" r:id="rId6"/>
    <p:sldLayoutId id="2147484786" r:id="rId7"/>
    <p:sldLayoutId id="2147484787" r:id="rId8"/>
    <p:sldLayoutId id="2147484788" r:id="rId9"/>
    <p:sldLayoutId id="2147484789" r:id="rId10"/>
    <p:sldLayoutId id="2147484790" r:id="rId11"/>
    <p:sldLayoutId id="2147484791" r:id="rId12"/>
    <p:sldLayoutId id="2147484792" r:id="rId13"/>
    <p:sldLayoutId id="2147484793" r:id="rId14"/>
    <p:sldLayoutId id="2147484794" r:id="rId15"/>
  </p:sldLayoutIdLst>
  <p:hf hdr="0" ftr="0" dt="0"/>
  <p:txStyles>
    <p:titleStyle>
      <a:lvl1pPr algn="l" rtl="0" eaLnBrk="0" fontAlgn="base" latinLnBrk="1" hangingPunct="0">
        <a:spcBef>
          <a:spcPct val="50000"/>
        </a:spcBef>
        <a:spcAft>
          <a:spcPct val="0"/>
        </a:spcAft>
        <a:defRPr kumimoji="1" sz="3200" b="1">
          <a:solidFill>
            <a:schemeClr val="bg1"/>
          </a:solidFill>
          <a:latin typeface="+mj-lt"/>
          <a:ea typeface="+mj-ea"/>
          <a:cs typeface="+mj-cs"/>
        </a:defRPr>
      </a:lvl1pPr>
      <a:lvl2pPr algn="l" rtl="0" eaLnBrk="0" fontAlgn="base" latinLnBrk="1" hangingPunct="0">
        <a:spcBef>
          <a:spcPct val="50000"/>
        </a:spcBef>
        <a:spcAft>
          <a:spcPct val="0"/>
        </a:spcAft>
        <a:defRPr kumimoji="1" sz="3200" b="1">
          <a:solidFill>
            <a:schemeClr val="bg1"/>
          </a:solidFill>
          <a:latin typeface="HY헤드라인M" pitchFamily="18" charset="-127"/>
          <a:ea typeface="HY헤드라인M" pitchFamily="18" charset="-127"/>
        </a:defRPr>
      </a:lvl2pPr>
      <a:lvl3pPr algn="l" rtl="0" eaLnBrk="0" fontAlgn="base" latinLnBrk="1" hangingPunct="0">
        <a:spcBef>
          <a:spcPct val="50000"/>
        </a:spcBef>
        <a:spcAft>
          <a:spcPct val="0"/>
        </a:spcAft>
        <a:defRPr kumimoji="1" sz="3200" b="1">
          <a:solidFill>
            <a:schemeClr val="bg1"/>
          </a:solidFill>
          <a:latin typeface="HY헤드라인M" pitchFamily="18" charset="-127"/>
          <a:ea typeface="HY헤드라인M" pitchFamily="18" charset="-127"/>
        </a:defRPr>
      </a:lvl3pPr>
      <a:lvl4pPr algn="l" rtl="0" eaLnBrk="0" fontAlgn="base" latinLnBrk="1" hangingPunct="0">
        <a:spcBef>
          <a:spcPct val="50000"/>
        </a:spcBef>
        <a:spcAft>
          <a:spcPct val="0"/>
        </a:spcAft>
        <a:defRPr kumimoji="1" sz="3200" b="1">
          <a:solidFill>
            <a:schemeClr val="bg1"/>
          </a:solidFill>
          <a:latin typeface="HY헤드라인M" pitchFamily="18" charset="-127"/>
          <a:ea typeface="HY헤드라인M" pitchFamily="18" charset="-127"/>
        </a:defRPr>
      </a:lvl4pPr>
      <a:lvl5pPr algn="l" rtl="0" eaLnBrk="0" fontAlgn="base" latinLnBrk="1" hangingPunct="0">
        <a:spcBef>
          <a:spcPct val="50000"/>
        </a:spcBef>
        <a:spcAft>
          <a:spcPct val="0"/>
        </a:spcAft>
        <a:defRPr kumimoji="1" sz="3200" b="1">
          <a:solidFill>
            <a:schemeClr val="bg1"/>
          </a:solidFill>
          <a:latin typeface="HY헤드라인M" pitchFamily="18" charset="-127"/>
          <a:ea typeface="HY헤드라인M" pitchFamily="18" charset="-127"/>
        </a:defRPr>
      </a:lvl5pPr>
      <a:lvl6pPr marL="457200" algn="l" rtl="0" fontAlgn="base" latinLnBrk="1">
        <a:spcBef>
          <a:spcPct val="50000"/>
        </a:spcBef>
        <a:spcAft>
          <a:spcPct val="0"/>
        </a:spcAft>
        <a:defRPr kumimoji="1" sz="3200" b="1">
          <a:solidFill>
            <a:schemeClr val="bg1"/>
          </a:solidFill>
          <a:latin typeface="HY헤드라인M" pitchFamily="18" charset="-127"/>
          <a:ea typeface="HY헤드라인M" pitchFamily="18" charset="-127"/>
        </a:defRPr>
      </a:lvl6pPr>
      <a:lvl7pPr marL="914400" algn="l" rtl="0" fontAlgn="base" latinLnBrk="1">
        <a:spcBef>
          <a:spcPct val="50000"/>
        </a:spcBef>
        <a:spcAft>
          <a:spcPct val="0"/>
        </a:spcAft>
        <a:defRPr kumimoji="1" sz="3200" b="1">
          <a:solidFill>
            <a:schemeClr val="bg1"/>
          </a:solidFill>
          <a:latin typeface="HY헤드라인M" pitchFamily="18" charset="-127"/>
          <a:ea typeface="HY헤드라인M" pitchFamily="18" charset="-127"/>
        </a:defRPr>
      </a:lvl7pPr>
      <a:lvl8pPr marL="1371600" algn="l" rtl="0" fontAlgn="base" latinLnBrk="1">
        <a:spcBef>
          <a:spcPct val="50000"/>
        </a:spcBef>
        <a:spcAft>
          <a:spcPct val="0"/>
        </a:spcAft>
        <a:defRPr kumimoji="1" sz="3200" b="1">
          <a:solidFill>
            <a:schemeClr val="bg1"/>
          </a:solidFill>
          <a:latin typeface="HY헤드라인M" pitchFamily="18" charset="-127"/>
          <a:ea typeface="HY헤드라인M" pitchFamily="18" charset="-127"/>
        </a:defRPr>
      </a:lvl8pPr>
      <a:lvl9pPr marL="1828800" algn="l" rtl="0" fontAlgn="base" latinLnBrk="1">
        <a:spcBef>
          <a:spcPct val="50000"/>
        </a:spcBef>
        <a:spcAft>
          <a:spcPct val="0"/>
        </a:spcAft>
        <a:defRPr kumimoji="1" sz="3200" b="1">
          <a:solidFill>
            <a:schemeClr val="bg1"/>
          </a:solidFill>
          <a:latin typeface="HY헤드라인M" pitchFamily="18" charset="-127"/>
          <a:ea typeface="HY헤드라인M" pitchFamily="18" charset="-127"/>
        </a:defRPr>
      </a:lvl9pPr>
    </p:titleStyle>
    <p:bodyStyle>
      <a:lvl1pPr marL="342900" indent="-342900" algn="l" rtl="0" eaLnBrk="0" fontAlgn="base" latinLnBrk="1" hangingPunct="0">
        <a:spcBef>
          <a:spcPct val="20000"/>
        </a:spcBef>
        <a:spcAft>
          <a:spcPct val="0"/>
        </a:spcAft>
        <a:buBlip>
          <a:blip r:embed="rId18"/>
        </a:buBlip>
        <a:defRPr kumimoji="1" sz="2400">
          <a:solidFill>
            <a:schemeClr val="tx1"/>
          </a:solidFill>
          <a:latin typeface="+mn-lt"/>
          <a:ea typeface="Gulim" pitchFamily="50" charset="-127"/>
          <a:cs typeface="+mn-cs"/>
        </a:defRPr>
      </a:lvl1pPr>
      <a:lvl2pPr marL="742950" indent="-285750" algn="l" rtl="0" eaLnBrk="0" fontAlgn="base" latinLnBrk="1" hangingPunct="0">
        <a:spcBef>
          <a:spcPct val="20000"/>
        </a:spcBef>
        <a:spcAft>
          <a:spcPct val="0"/>
        </a:spcAft>
        <a:buChar char="–"/>
        <a:defRPr kumimoji="1" sz="2000">
          <a:solidFill>
            <a:schemeClr val="tx1"/>
          </a:solidFill>
          <a:latin typeface="+mn-lt"/>
          <a:ea typeface="Gulim" pitchFamily="50" charset="-127"/>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Gulim" pitchFamily="50" charset="-127"/>
        </a:defRPr>
      </a:lvl3pPr>
      <a:lvl4pPr marL="1600200" indent="-228600" algn="l" rtl="0" eaLnBrk="0" fontAlgn="base" latinLnBrk="1" hangingPunct="0">
        <a:spcBef>
          <a:spcPct val="20000"/>
        </a:spcBef>
        <a:spcAft>
          <a:spcPct val="0"/>
        </a:spcAft>
        <a:buChar char="–"/>
        <a:defRPr kumimoji="1" sz="1600">
          <a:solidFill>
            <a:schemeClr val="tx1"/>
          </a:solidFill>
          <a:latin typeface="+mn-lt"/>
          <a:ea typeface="Gulim" pitchFamily="50" charset="-127"/>
        </a:defRPr>
      </a:lvl4pPr>
      <a:lvl5pPr marL="2057400" indent="-228600" algn="l" rtl="0" eaLnBrk="0" fontAlgn="base" latinLnBrk="1" hangingPunct="0">
        <a:spcBef>
          <a:spcPct val="20000"/>
        </a:spcBef>
        <a:spcAft>
          <a:spcPct val="0"/>
        </a:spcAft>
        <a:buChar char="»"/>
        <a:defRPr kumimoji="1" sz="1400">
          <a:solidFill>
            <a:schemeClr val="tx1"/>
          </a:solidFill>
          <a:latin typeface="+mn-lt"/>
          <a:ea typeface="Gulim" pitchFamily="50" charset="-127"/>
        </a:defRPr>
      </a:lvl5pPr>
      <a:lvl6pPr marL="2514600" indent="-228600" algn="l" rtl="0" fontAlgn="base" latinLnBrk="1">
        <a:spcBef>
          <a:spcPct val="20000"/>
        </a:spcBef>
        <a:spcAft>
          <a:spcPct val="0"/>
        </a:spcAft>
        <a:buChar char="»"/>
        <a:defRPr kumimoji="1" sz="1400">
          <a:solidFill>
            <a:schemeClr val="tx1"/>
          </a:solidFill>
          <a:latin typeface="+mn-lt"/>
          <a:ea typeface="+mn-ea"/>
        </a:defRPr>
      </a:lvl6pPr>
      <a:lvl7pPr marL="2971800" indent="-228600" algn="l" rtl="0" fontAlgn="base" latinLnBrk="1">
        <a:spcBef>
          <a:spcPct val="20000"/>
        </a:spcBef>
        <a:spcAft>
          <a:spcPct val="0"/>
        </a:spcAft>
        <a:buChar char="»"/>
        <a:defRPr kumimoji="1" sz="1400">
          <a:solidFill>
            <a:schemeClr val="tx1"/>
          </a:solidFill>
          <a:latin typeface="+mn-lt"/>
          <a:ea typeface="+mn-ea"/>
        </a:defRPr>
      </a:lvl7pPr>
      <a:lvl8pPr marL="3429000" indent="-228600" algn="l" rtl="0" fontAlgn="base" latinLnBrk="1">
        <a:spcBef>
          <a:spcPct val="20000"/>
        </a:spcBef>
        <a:spcAft>
          <a:spcPct val="0"/>
        </a:spcAft>
        <a:buChar char="»"/>
        <a:defRPr kumimoji="1" sz="1400">
          <a:solidFill>
            <a:schemeClr val="tx1"/>
          </a:solidFill>
          <a:latin typeface="+mn-lt"/>
          <a:ea typeface="+mn-ea"/>
        </a:defRPr>
      </a:lvl8pPr>
      <a:lvl9pPr marL="3886200" indent="-228600" algn="l" rtl="0" fontAlgn="base" latinLnBrk="1">
        <a:spcBef>
          <a:spcPct val="20000"/>
        </a:spcBef>
        <a:spcAft>
          <a:spcPct val="0"/>
        </a:spcAft>
        <a:buChar char="»"/>
        <a:defRPr kumimoji="1" sz="14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linux.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directory.fsf.org/wiki/GN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h-node.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xorp.org/" TargetMode="External"/><Relationship Id="rId2" Type="http://schemas.openxmlformats.org/officeDocument/2006/relationships/hyperlink" Target="http://www.zebra.org/" TargetMode="External"/><Relationship Id="rId1" Type="http://schemas.openxmlformats.org/officeDocument/2006/relationships/slideLayout" Target="../slideLayouts/slideLayout2.xml"/><Relationship Id="rId5" Type="http://schemas.openxmlformats.org/officeDocument/2006/relationships/hyperlink" Target="http://www.openwrt.org/" TargetMode="External"/><Relationship Id="rId4" Type="http://schemas.openxmlformats.org/officeDocument/2006/relationships/hyperlink" Target="http://www.google.co.kr/url?sa=t&amp;rct=j&amp;q=gnu%20radio%20ppt&amp;source=web&amp;cd=2&amp;ved=0CDgQFjAB&amp;url=http://www.wu.ece.ufl.edu/projects/softwareRadio/documents/GNUradio_20061208.ppt&amp;ei=COFrUfnlMO6wiQeU14GgDQ&amp;usg=AFQjCNHmS2Y8nDVOf6ez9hfqsthxDAjr5g&amp;bvm=bv.45175338,d.aGc&amp;cad=rjt"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distrowatch.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ctrTitle"/>
          </p:nvPr>
        </p:nvSpPr>
        <p:spPr>
          <a:xfrm>
            <a:off x="683568" y="1196752"/>
            <a:ext cx="7484368" cy="1584176"/>
          </a:xfrm>
        </p:spPr>
        <p:txBody>
          <a:bodyPr>
            <a:normAutofit/>
          </a:bodyPr>
          <a:lstStyle/>
          <a:p>
            <a:pPr fontAlgn="auto" latinLnBrk="0" hangingPunct="1">
              <a:spcAft>
                <a:spcPts val="0"/>
              </a:spcAft>
              <a:defRPr/>
            </a:pPr>
            <a:r>
              <a:rPr lang="en-US" altLang="ko-KR" sz="4400" dirty="0" smtClean="0">
                <a:solidFill>
                  <a:schemeClr val="tx1"/>
                </a:solidFill>
                <a:latin typeface="Trebuchet MS" pitchFamily="34" charset="0"/>
              </a:rPr>
              <a:t>Open Sources for Future Internet : Part1</a:t>
            </a:r>
            <a:endParaRPr lang="en-US" altLang="ko-KR" sz="4400" dirty="0">
              <a:solidFill>
                <a:schemeClr val="tx1"/>
              </a:solidFill>
              <a:latin typeface="Trebuchet MS" pitchFamily="34" charset="0"/>
            </a:endParaRPr>
          </a:p>
        </p:txBody>
      </p:sp>
      <p:sp>
        <p:nvSpPr>
          <p:cNvPr id="17411" name="Rectangle 3"/>
          <p:cNvSpPr>
            <a:spLocks noGrp="1" noChangeArrowheads="1"/>
          </p:cNvSpPr>
          <p:nvPr>
            <p:ph type="subTitle" idx="1"/>
          </p:nvPr>
        </p:nvSpPr>
        <p:spPr>
          <a:xfrm>
            <a:off x="2286000" y="5003800"/>
            <a:ext cx="6172200" cy="1371600"/>
          </a:xfrm>
        </p:spPr>
        <p:txBody>
          <a:bodyPr/>
          <a:lstStyle/>
          <a:p>
            <a:pPr eaLnBrk="1" hangingPunct="1"/>
            <a:r>
              <a:rPr lang="en-US" altLang="ko-KR" smtClean="0"/>
              <a:t> </a:t>
            </a:r>
          </a:p>
        </p:txBody>
      </p:sp>
      <p:sp>
        <p:nvSpPr>
          <p:cNvPr id="17412" name="Text Box 4"/>
          <p:cNvSpPr txBox="1">
            <a:spLocks noChangeArrowheads="1"/>
          </p:cNvSpPr>
          <p:nvPr/>
        </p:nvSpPr>
        <p:spPr bwMode="auto">
          <a:xfrm>
            <a:off x="2971800" y="5049838"/>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buFontTx/>
              <a:buNone/>
            </a:pPr>
            <a:endParaRPr lang="en-US" altLang="ko-KR" sz="2400" b="0">
              <a:solidFill>
                <a:schemeClr val="tx1"/>
              </a:solidFill>
              <a:latin typeface="Times New Roman" pitchFamily="18" charset="0"/>
            </a:endParaRPr>
          </a:p>
        </p:txBody>
      </p:sp>
      <p:sp>
        <p:nvSpPr>
          <p:cNvPr id="5" name="Rectangle 2"/>
          <p:cNvSpPr txBox="1">
            <a:spLocks noChangeArrowheads="1"/>
          </p:cNvSpPr>
          <p:nvPr/>
        </p:nvSpPr>
        <p:spPr bwMode="auto">
          <a:xfrm>
            <a:off x="1186203" y="4077072"/>
            <a:ext cx="7484368" cy="1584176"/>
          </a:xfrm>
          <a:prstGeom prst="rect">
            <a:avLst/>
          </a:prstGeom>
          <a:noFill/>
          <a:ln w="9525" algn="ctr">
            <a:noFill/>
            <a:miter lim="800000"/>
            <a:headEnd/>
            <a:tailEnd/>
          </a:ln>
          <a:effectLst>
            <a:outerShdw dist="35921" dir="2700000" algn="ctr" rotWithShape="0">
              <a:srgbClr val="DDDDDD"/>
            </a:outerShdw>
          </a:effectLst>
        </p:spPr>
        <p:txBody>
          <a:bodyPr vert="horz" wrap="square" lIns="91440" tIns="45720" rIns="91440" bIns="45720" numCol="1" anchor="t" anchorCtr="0" compatLnSpc="1">
            <a:prstTxWarp prst="textNoShape">
              <a:avLst/>
            </a:prstTxWarp>
            <a:normAutofit/>
          </a:bodyPr>
          <a:lstStyle>
            <a:lvl1pPr algn="ctr" rtl="0" eaLnBrk="0" fontAlgn="base" latinLnBrk="1" hangingPunct="0">
              <a:lnSpc>
                <a:spcPct val="90000"/>
              </a:lnSpc>
              <a:spcBef>
                <a:spcPct val="50000"/>
              </a:spcBef>
              <a:spcAft>
                <a:spcPct val="0"/>
              </a:spcAft>
              <a:defRPr kumimoji="1" sz="5000" b="1">
                <a:solidFill>
                  <a:srgbClr val="274C61"/>
                </a:solidFill>
                <a:latin typeface="+mj-lt"/>
                <a:ea typeface="+mj-ea"/>
                <a:cs typeface="+mj-cs"/>
              </a:defRPr>
            </a:lvl1pPr>
            <a:lvl2pPr algn="l" rtl="0" eaLnBrk="0" fontAlgn="base" latinLnBrk="1" hangingPunct="0">
              <a:spcBef>
                <a:spcPct val="50000"/>
              </a:spcBef>
              <a:spcAft>
                <a:spcPct val="0"/>
              </a:spcAft>
              <a:defRPr kumimoji="1" sz="3200" b="1">
                <a:solidFill>
                  <a:schemeClr val="bg1"/>
                </a:solidFill>
                <a:latin typeface="HY헤드라인M" pitchFamily="18" charset="-127"/>
                <a:ea typeface="HY헤드라인M" pitchFamily="18" charset="-127"/>
              </a:defRPr>
            </a:lvl2pPr>
            <a:lvl3pPr algn="l" rtl="0" eaLnBrk="0" fontAlgn="base" latinLnBrk="1" hangingPunct="0">
              <a:spcBef>
                <a:spcPct val="50000"/>
              </a:spcBef>
              <a:spcAft>
                <a:spcPct val="0"/>
              </a:spcAft>
              <a:defRPr kumimoji="1" sz="3200" b="1">
                <a:solidFill>
                  <a:schemeClr val="bg1"/>
                </a:solidFill>
                <a:latin typeface="HY헤드라인M" pitchFamily="18" charset="-127"/>
                <a:ea typeface="HY헤드라인M" pitchFamily="18" charset="-127"/>
              </a:defRPr>
            </a:lvl3pPr>
            <a:lvl4pPr algn="l" rtl="0" eaLnBrk="0" fontAlgn="base" latinLnBrk="1" hangingPunct="0">
              <a:spcBef>
                <a:spcPct val="50000"/>
              </a:spcBef>
              <a:spcAft>
                <a:spcPct val="0"/>
              </a:spcAft>
              <a:defRPr kumimoji="1" sz="3200" b="1">
                <a:solidFill>
                  <a:schemeClr val="bg1"/>
                </a:solidFill>
                <a:latin typeface="HY헤드라인M" pitchFamily="18" charset="-127"/>
                <a:ea typeface="HY헤드라인M" pitchFamily="18" charset="-127"/>
              </a:defRPr>
            </a:lvl4pPr>
            <a:lvl5pPr algn="l" rtl="0" eaLnBrk="0" fontAlgn="base" latinLnBrk="1" hangingPunct="0">
              <a:spcBef>
                <a:spcPct val="50000"/>
              </a:spcBef>
              <a:spcAft>
                <a:spcPct val="0"/>
              </a:spcAft>
              <a:defRPr kumimoji="1" sz="3200" b="1">
                <a:solidFill>
                  <a:schemeClr val="bg1"/>
                </a:solidFill>
                <a:latin typeface="HY헤드라인M" pitchFamily="18" charset="-127"/>
                <a:ea typeface="HY헤드라인M" pitchFamily="18" charset="-127"/>
              </a:defRPr>
            </a:lvl5pPr>
            <a:lvl6pPr marL="457200" algn="l" rtl="0" fontAlgn="base" latinLnBrk="1">
              <a:spcBef>
                <a:spcPct val="50000"/>
              </a:spcBef>
              <a:spcAft>
                <a:spcPct val="0"/>
              </a:spcAft>
              <a:defRPr kumimoji="1" sz="3200" b="1">
                <a:solidFill>
                  <a:schemeClr val="bg1"/>
                </a:solidFill>
                <a:latin typeface="HY헤드라인M" pitchFamily="18" charset="-127"/>
                <a:ea typeface="HY헤드라인M" pitchFamily="18" charset="-127"/>
              </a:defRPr>
            </a:lvl6pPr>
            <a:lvl7pPr marL="914400" algn="l" rtl="0" fontAlgn="base" latinLnBrk="1">
              <a:spcBef>
                <a:spcPct val="50000"/>
              </a:spcBef>
              <a:spcAft>
                <a:spcPct val="0"/>
              </a:spcAft>
              <a:defRPr kumimoji="1" sz="3200" b="1">
                <a:solidFill>
                  <a:schemeClr val="bg1"/>
                </a:solidFill>
                <a:latin typeface="HY헤드라인M" pitchFamily="18" charset="-127"/>
                <a:ea typeface="HY헤드라인M" pitchFamily="18" charset="-127"/>
              </a:defRPr>
            </a:lvl7pPr>
            <a:lvl8pPr marL="1371600" algn="l" rtl="0" fontAlgn="base" latinLnBrk="1">
              <a:spcBef>
                <a:spcPct val="50000"/>
              </a:spcBef>
              <a:spcAft>
                <a:spcPct val="0"/>
              </a:spcAft>
              <a:defRPr kumimoji="1" sz="3200" b="1">
                <a:solidFill>
                  <a:schemeClr val="bg1"/>
                </a:solidFill>
                <a:latin typeface="HY헤드라인M" pitchFamily="18" charset="-127"/>
                <a:ea typeface="HY헤드라인M" pitchFamily="18" charset="-127"/>
              </a:defRPr>
            </a:lvl8pPr>
            <a:lvl9pPr marL="1828800" algn="l" rtl="0" fontAlgn="base" latinLnBrk="1">
              <a:spcBef>
                <a:spcPct val="50000"/>
              </a:spcBef>
              <a:spcAft>
                <a:spcPct val="0"/>
              </a:spcAft>
              <a:defRPr kumimoji="1" sz="3200" b="1">
                <a:solidFill>
                  <a:schemeClr val="bg1"/>
                </a:solidFill>
                <a:latin typeface="HY헤드라인M" pitchFamily="18" charset="-127"/>
                <a:ea typeface="HY헤드라인M" pitchFamily="18" charset="-127"/>
              </a:defRPr>
            </a:lvl9pPr>
          </a:lstStyle>
          <a:p>
            <a:pPr fontAlgn="auto" latinLnBrk="0" hangingPunct="1">
              <a:spcAft>
                <a:spcPts val="0"/>
              </a:spcAft>
              <a:defRPr/>
            </a:pPr>
            <a:r>
              <a:rPr lang="en-US" altLang="ko-KR" sz="3200" dirty="0" smtClean="0">
                <a:solidFill>
                  <a:schemeClr val="bg1"/>
                </a:solidFill>
                <a:effectLst>
                  <a:outerShdw blurRad="38100" dist="38100" dir="2700000" algn="tl">
                    <a:srgbClr val="000000">
                      <a:alpha val="43137"/>
                    </a:srgbClr>
                  </a:outerShdw>
                </a:effectLst>
                <a:latin typeface="Trebuchet MS" pitchFamily="34" charset="0"/>
              </a:rPr>
              <a:t>March 17, 2015</a:t>
            </a:r>
          </a:p>
          <a:p>
            <a:pPr fontAlgn="auto" latinLnBrk="0" hangingPunct="1">
              <a:spcAft>
                <a:spcPts val="0"/>
              </a:spcAft>
              <a:defRPr/>
            </a:pPr>
            <a:r>
              <a:rPr lang="en-US" altLang="ko-KR" sz="3200" dirty="0" smtClean="0">
                <a:solidFill>
                  <a:schemeClr val="bg1"/>
                </a:solidFill>
                <a:effectLst>
                  <a:outerShdw blurRad="38100" dist="38100" dir="2700000" algn="tl">
                    <a:srgbClr val="000000">
                      <a:alpha val="43137"/>
                    </a:srgbClr>
                  </a:outerShdw>
                </a:effectLst>
                <a:latin typeface="Trebuchet MS" pitchFamily="34" charset="0"/>
              </a:rPr>
              <a:t>CS Hong</a:t>
            </a:r>
            <a:endParaRPr lang="en-US" altLang="ko-KR" sz="3200" dirty="0">
              <a:solidFill>
                <a:schemeClr val="bg1"/>
              </a:solidFill>
              <a:effectLst>
                <a:outerShdw blurRad="38100" dist="38100" dir="2700000" algn="tl">
                  <a:srgbClr val="000000">
                    <a:alpha val="43137"/>
                  </a:srgbClr>
                </a:outerShdw>
              </a:effectLst>
              <a:latin typeface="Trebuchet MS" pitchFamily="34" charset="0"/>
            </a:endParaRPr>
          </a:p>
        </p:txBody>
      </p:sp>
    </p:spTree>
    <p:extLst>
      <p:ext uri="{BB962C8B-B14F-4D97-AF65-F5344CB8AC3E}">
        <p14:creationId xmlns:p14="http://schemas.microsoft.com/office/powerpoint/2010/main" val="199609075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179512" y="0"/>
            <a:ext cx="8229600" cy="64807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t>Possible Uses</a:t>
            </a:r>
          </a:p>
        </p:txBody>
      </p:sp>
      <p:sp>
        <p:nvSpPr>
          <p:cNvPr id="10242" name="Rectangle 2"/>
          <p:cNvSpPr>
            <a:spLocks noGrp="1" noChangeArrowheads="1"/>
          </p:cNvSpPr>
          <p:nvPr>
            <p:ph type="body" idx="1"/>
          </p:nvPr>
        </p:nvSpPr>
        <p:spPr>
          <a:xfrm>
            <a:off x="323528" y="980728"/>
            <a:ext cx="8229600" cy="4678363"/>
          </a:xfrm>
          <a:ln/>
        </p:spPr>
        <p:txBody>
          <a:bodyPr/>
          <a:lstStyle/>
          <a:p>
            <a:pPr latinLnBrk="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Various tools permit user to recover data, repair/modify partitions, backup and clone various types of media. </a:t>
            </a:r>
            <a:r>
              <a:rPr lang="en-US" sz="2000" dirty="0" smtClean="0"/>
              <a:t>“</a:t>
            </a:r>
            <a:r>
              <a:rPr lang="en-US" sz="2000" dirty="0"/>
              <a:t>DD type” tools allow copying a storage device by blocks/sectors. </a:t>
            </a:r>
            <a:r>
              <a:rPr lang="en-US" sz="2000" dirty="0" smtClean="0"/>
              <a:t>This </a:t>
            </a:r>
            <a:r>
              <a:rPr lang="en-US" sz="2000" dirty="0"/>
              <a:t>allows duplicating a device without “knowing the </a:t>
            </a:r>
            <a:r>
              <a:rPr lang="en-US" sz="2000" dirty="0" err="1"/>
              <a:t>filesystem</a:t>
            </a:r>
            <a:r>
              <a:rPr lang="en-US" sz="2000" dirty="0"/>
              <a:t>”.</a:t>
            </a:r>
          </a:p>
          <a:p>
            <a:pPr latinLnBrk="0">
              <a:spcBef>
                <a:spcPts val="50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dirty="0"/>
          </a:p>
          <a:p>
            <a:pPr latinLnBrk="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Linux can natively communicate with DECNET protocol. </a:t>
            </a:r>
            <a:r>
              <a:rPr lang="en-US" sz="2000" dirty="0" smtClean="0"/>
              <a:t>This </a:t>
            </a:r>
            <a:r>
              <a:rPr lang="en-US" sz="2000" dirty="0"/>
              <a:t>allows a Linux PC to act as an End Node in a VMS cluster. </a:t>
            </a:r>
            <a:r>
              <a:rPr lang="en-US" sz="2000" dirty="0" smtClean="0"/>
              <a:t>Other </a:t>
            </a:r>
            <a:r>
              <a:rPr lang="en-US" sz="2000" dirty="0"/>
              <a:t>DECNET tools allow additional inter-connectivity between the two OSs.</a:t>
            </a:r>
          </a:p>
          <a:p>
            <a:pPr latinLnBrk="0">
              <a:spcBef>
                <a:spcPts val="50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dirty="0"/>
          </a:p>
          <a:p>
            <a:pPr latinLnBrk="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With Samba and </a:t>
            </a:r>
            <a:r>
              <a:rPr lang="en-US" sz="2000" dirty="0" err="1"/>
              <a:t>Ghostscript</a:t>
            </a:r>
            <a:r>
              <a:rPr lang="en-US" sz="2000" dirty="0"/>
              <a:t> a Linux PC can be a Windows PDF print server. </a:t>
            </a:r>
            <a:r>
              <a:rPr lang="en-US" sz="2000" dirty="0" smtClean="0"/>
              <a:t>Giving </a:t>
            </a:r>
            <a:r>
              <a:rPr lang="en-US" sz="2000" dirty="0"/>
              <a:t>individuals the ability to create PDF files without buying Adobe Acrobat or installing additional applications on each computer.</a:t>
            </a:r>
          </a:p>
        </p:txBody>
      </p:sp>
    </p:spTree>
    <p:extLst>
      <p:ext uri="{BB962C8B-B14F-4D97-AF65-F5344CB8AC3E}">
        <p14:creationId xmlns:p14="http://schemas.microsoft.com/office/powerpoint/2010/main" val="2183252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179512" y="1856"/>
            <a:ext cx="82296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t>Who uses it</a:t>
            </a:r>
          </a:p>
        </p:txBody>
      </p:sp>
      <p:sp>
        <p:nvSpPr>
          <p:cNvPr id="11266" name="Rectangle 2"/>
          <p:cNvSpPr>
            <a:spLocks noGrp="1" noChangeArrowheads="1"/>
          </p:cNvSpPr>
          <p:nvPr>
            <p:ph type="body" idx="1"/>
          </p:nvPr>
        </p:nvSpPr>
        <p:spPr>
          <a:xfrm>
            <a:off x="251520" y="836712"/>
            <a:ext cx="8229600" cy="4525963"/>
          </a:xfrm>
          <a:ln/>
        </p:spPr>
        <p:txBody>
          <a:bodyPr/>
          <a:lstStyle/>
          <a:p>
            <a:pPr latinLnBrk="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NSA created Security Enhanced Linux (</a:t>
            </a:r>
            <a:r>
              <a:rPr lang="en-US" sz="2400" dirty="0" err="1"/>
              <a:t>SELinux</a:t>
            </a:r>
            <a:r>
              <a:rPr lang="en-US" sz="2400" dirty="0"/>
              <a:t>) to develop better allow the control of dynamic security policies.  The architecture they created has been mainstreamed into Linux and ported to other operating systems including Solaris, and Free BSD.</a:t>
            </a:r>
          </a:p>
          <a:p>
            <a:pPr latinLnBrk="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IBM, HP, and Sun contribute heavily to Linux and OSS</a:t>
            </a:r>
          </a:p>
          <a:p>
            <a:pPr latinLnBrk="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Even Microsoft’s position on OSS has softened and they are now contributing code to various projects.</a:t>
            </a:r>
          </a:p>
        </p:txBody>
      </p:sp>
    </p:spTree>
    <p:extLst>
      <p:ext uri="{BB962C8B-B14F-4D97-AF65-F5344CB8AC3E}">
        <p14:creationId xmlns:p14="http://schemas.microsoft.com/office/powerpoint/2010/main" val="12875189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179512" y="116632"/>
            <a:ext cx="8229600" cy="58477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smtClean="0"/>
              <a:t>Miscellaneous </a:t>
            </a:r>
            <a:r>
              <a:rPr lang="en-US" sz="3200" dirty="0"/>
              <a:t>Information</a:t>
            </a:r>
          </a:p>
        </p:txBody>
      </p:sp>
      <p:sp>
        <p:nvSpPr>
          <p:cNvPr id="12290" name="Rectangle 2"/>
          <p:cNvSpPr>
            <a:spLocks noGrp="1" noChangeArrowheads="1"/>
          </p:cNvSpPr>
          <p:nvPr>
            <p:ph type="body" idx="1"/>
          </p:nvPr>
        </p:nvSpPr>
        <p:spPr>
          <a:xfrm>
            <a:off x="251520" y="1124744"/>
            <a:ext cx="8229600" cy="4525963"/>
          </a:xfrm>
          <a:ln/>
        </p:spPr>
        <p:txBody>
          <a:bodyPr/>
          <a:lstStyle/>
          <a:p>
            <a:pPr latinLnBrk="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The Linux Documentation Project provide HOWTOs and Guides to accomplish many Linux specific tasks.  </a:t>
            </a:r>
          </a:p>
          <a:p>
            <a:pPr latinLnBrk="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Linux runs on a wide range of processors from embedded devices such as cell phones to supercomputers employing Linux clusters.  One estimate from Forbes.com estimates that 60% of the worlds top 500 computers runs Linux.</a:t>
            </a:r>
          </a:p>
          <a:p>
            <a:pPr latinLnBrk="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The availability of the OS source code allows it to be customized and tailored to </a:t>
            </a:r>
            <a:r>
              <a:rPr lang="en-US" sz="2400" dirty="0" smtClean="0"/>
              <a:t>users’ </a:t>
            </a:r>
            <a:r>
              <a:rPr lang="en-US" sz="2400" dirty="0"/>
              <a:t>needs.</a:t>
            </a:r>
          </a:p>
        </p:txBody>
      </p:sp>
    </p:spTree>
    <p:extLst>
      <p:ext uri="{BB962C8B-B14F-4D97-AF65-F5344CB8AC3E}">
        <p14:creationId xmlns:p14="http://schemas.microsoft.com/office/powerpoint/2010/main" val="29865272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107504" y="116632"/>
            <a:ext cx="82296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t>Web sites for more info and software</a:t>
            </a:r>
          </a:p>
        </p:txBody>
      </p:sp>
      <p:sp>
        <p:nvSpPr>
          <p:cNvPr id="13314" name="Rectangle 2"/>
          <p:cNvSpPr>
            <a:spLocks noGrp="1" noChangeArrowheads="1"/>
          </p:cNvSpPr>
          <p:nvPr>
            <p:ph type="body" idx="1"/>
          </p:nvPr>
        </p:nvSpPr>
        <p:spPr>
          <a:xfrm>
            <a:off x="323528" y="908720"/>
            <a:ext cx="8229600" cy="4144963"/>
          </a:xfrm>
          <a:ln/>
        </p:spPr>
        <p:txBody>
          <a:bodyPr/>
          <a:lstStyle/>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Sourceforge.net</a:t>
            </a:r>
          </a:p>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Freshmeat.net</a:t>
            </a:r>
          </a:p>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Distrowatch.com</a:t>
            </a:r>
          </a:p>
          <a:p>
            <a:pPr>
              <a:spcBef>
                <a:spcPts val="6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FF"/>
                </a:solidFill>
                <a:hlinkClick r:id="rId3"/>
              </a:rPr>
              <a:t>www.linux.org</a:t>
            </a:r>
          </a:p>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Tldp.org  The Linux Documentation Project</a:t>
            </a:r>
          </a:p>
          <a:p>
            <a:pPr>
              <a:spcBef>
                <a:spcPts val="60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a:p>
        </p:txBody>
      </p:sp>
    </p:spTree>
    <p:extLst>
      <p:ext uri="{BB962C8B-B14F-4D97-AF65-F5344CB8AC3E}">
        <p14:creationId xmlns:p14="http://schemas.microsoft.com/office/powerpoint/2010/main" val="19993607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GNU Free Software </a:t>
            </a:r>
            <a:endParaRPr lang="ko-KR" altLang="en-US" dirty="0"/>
          </a:p>
        </p:txBody>
      </p:sp>
      <p:sp>
        <p:nvSpPr>
          <p:cNvPr id="3" name="내용 개체 틀 2"/>
          <p:cNvSpPr>
            <a:spLocks noGrp="1"/>
          </p:cNvSpPr>
          <p:nvPr>
            <p:ph idx="1"/>
          </p:nvPr>
        </p:nvSpPr>
        <p:spPr>
          <a:xfrm>
            <a:off x="395536" y="764704"/>
            <a:ext cx="8291512" cy="5218113"/>
          </a:xfrm>
        </p:spPr>
        <p:txBody>
          <a:bodyPr/>
          <a:lstStyle/>
          <a:p>
            <a:r>
              <a:rPr lang="en-US" altLang="ko-KR" sz="2600" dirty="0">
                <a:hlinkClick r:id="rId2"/>
              </a:rPr>
              <a:t>http://</a:t>
            </a:r>
            <a:r>
              <a:rPr lang="en-US" altLang="ko-KR" sz="2600" dirty="0" smtClean="0">
                <a:hlinkClick r:id="rId2"/>
              </a:rPr>
              <a:t>directory.fsf.org/wiki/GNU</a:t>
            </a:r>
            <a:endParaRPr lang="en-US" altLang="ko-KR" sz="2600" dirty="0" smtClean="0"/>
          </a:p>
          <a:p>
            <a:r>
              <a:rPr lang="en-US" altLang="ko-KR" sz="2600" dirty="0" smtClean="0"/>
              <a:t>Networking Software :</a:t>
            </a:r>
          </a:p>
          <a:p>
            <a:pPr lvl="1"/>
            <a:r>
              <a:rPr lang="en-US" altLang="ko-KR" sz="2200" b="1" dirty="0"/>
              <a:t>GNU MAC </a:t>
            </a:r>
            <a:r>
              <a:rPr lang="en-US" altLang="ko-KR" sz="2200" b="1" dirty="0" smtClean="0"/>
              <a:t>Changer</a:t>
            </a:r>
            <a:r>
              <a:rPr lang="en-US" altLang="ko-KR" sz="2200" dirty="0" smtClean="0"/>
              <a:t>: </a:t>
            </a:r>
            <a:r>
              <a:rPr lang="en-US" altLang="ko-KR" sz="2200" dirty="0"/>
              <a:t>a utility to manipulate a MAC </a:t>
            </a:r>
            <a:r>
              <a:rPr lang="en-US" altLang="ko-KR" sz="2200" dirty="0" smtClean="0"/>
              <a:t>address</a:t>
            </a:r>
          </a:p>
          <a:p>
            <a:pPr lvl="1"/>
            <a:r>
              <a:rPr lang="en-US" altLang="ko-KR" sz="2200" b="1" dirty="0" smtClean="0"/>
              <a:t>GNU SASL</a:t>
            </a:r>
            <a:r>
              <a:rPr lang="en-US" altLang="ko-KR" sz="2200" dirty="0" smtClean="0"/>
              <a:t>: Simple Authentication and Security Layer(SASL) </a:t>
            </a:r>
            <a:r>
              <a:rPr lang="en-US" altLang="ko-KR" sz="2200" dirty="0"/>
              <a:t>network authentication </a:t>
            </a:r>
            <a:r>
              <a:rPr lang="en-US" altLang="ko-KR" sz="2200" dirty="0" smtClean="0"/>
              <a:t>library</a:t>
            </a:r>
          </a:p>
          <a:p>
            <a:pPr lvl="1"/>
            <a:r>
              <a:rPr lang="en-US" altLang="ko-KR" sz="2200" b="1" dirty="0" err="1" smtClean="0"/>
              <a:t>Gnuradio</a:t>
            </a:r>
            <a:r>
              <a:rPr lang="en-US" altLang="ko-KR" sz="2200" dirty="0" smtClean="0"/>
              <a:t>: Software </a:t>
            </a:r>
            <a:r>
              <a:rPr lang="en-US" altLang="ko-KR" sz="2200" dirty="0"/>
              <a:t>to create digital radio signals</a:t>
            </a:r>
            <a:endParaRPr lang="en-US" altLang="ko-KR" sz="2200" dirty="0" smtClean="0"/>
          </a:p>
          <a:p>
            <a:pPr lvl="1"/>
            <a:r>
              <a:rPr lang="en-US" altLang="ko-KR" sz="2200" b="1" dirty="0" err="1" smtClean="0"/>
              <a:t>GNUtls</a:t>
            </a:r>
            <a:r>
              <a:rPr lang="en-US" altLang="ko-KR" sz="2200" dirty="0" smtClean="0"/>
              <a:t>: </a:t>
            </a:r>
            <a:r>
              <a:rPr lang="en-US" altLang="ko-KR" sz="2200" dirty="0"/>
              <a:t>A library implementing TLS 1.0 and SSL 3.0 </a:t>
            </a:r>
            <a:r>
              <a:rPr lang="en-US" altLang="ko-KR" sz="2200" dirty="0" smtClean="0"/>
              <a:t>protocols</a:t>
            </a:r>
          </a:p>
          <a:p>
            <a:pPr lvl="1"/>
            <a:r>
              <a:rPr lang="en-US" altLang="ko-KR" sz="2200" b="1" dirty="0" err="1" smtClean="0"/>
              <a:t>Gvpe</a:t>
            </a:r>
            <a:r>
              <a:rPr lang="en-US" altLang="ko-KR" sz="2200" dirty="0" smtClean="0"/>
              <a:t>: </a:t>
            </a:r>
            <a:r>
              <a:rPr lang="en-US" altLang="ko-KR" sz="2200" dirty="0"/>
              <a:t>Secure </a:t>
            </a:r>
            <a:r>
              <a:rPr lang="en-US" altLang="ko-KR" sz="2200" dirty="0" err="1"/>
              <a:t>vpn</a:t>
            </a:r>
            <a:r>
              <a:rPr lang="en-US" altLang="ko-KR" sz="2200" dirty="0"/>
              <a:t> network among multiple nodes over an untrusted </a:t>
            </a:r>
            <a:r>
              <a:rPr lang="en-US" altLang="ko-KR" sz="2200" dirty="0" smtClean="0"/>
              <a:t>network</a:t>
            </a:r>
          </a:p>
          <a:p>
            <a:pPr lvl="1"/>
            <a:r>
              <a:rPr lang="en-US" altLang="ko-KR" sz="2200" b="1" dirty="0" err="1" smtClean="0"/>
              <a:t>Lsh</a:t>
            </a:r>
            <a:r>
              <a:rPr lang="en-US" altLang="ko-KR" sz="2200" dirty="0" smtClean="0"/>
              <a:t>: </a:t>
            </a:r>
            <a:r>
              <a:rPr lang="en-US" altLang="ko-KR" sz="2200" dirty="0"/>
              <a:t>Free implementation of the </a:t>
            </a:r>
            <a:r>
              <a:rPr lang="en-US" altLang="ko-KR" sz="2200" b="1" dirty="0"/>
              <a:t>SSH</a:t>
            </a:r>
            <a:r>
              <a:rPr lang="en-US" altLang="ko-KR" sz="2200" dirty="0"/>
              <a:t> </a:t>
            </a:r>
            <a:r>
              <a:rPr lang="en-US" altLang="ko-KR" sz="2200" dirty="0" smtClean="0"/>
              <a:t>protocol</a:t>
            </a:r>
          </a:p>
          <a:p>
            <a:pPr lvl="1"/>
            <a:r>
              <a:rPr lang="en-US" altLang="ko-KR" sz="2200" b="1" dirty="0" err="1" smtClean="0"/>
              <a:t>Osip</a:t>
            </a:r>
            <a:r>
              <a:rPr lang="en-US" altLang="ko-KR" sz="2200" dirty="0" smtClean="0"/>
              <a:t>: Library </a:t>
            </a:r>
            <a:r>
              <a:rPr lang="en-US" altLang="ko-KR" sz="2200" dirty="0"/>
              <a:t>supporting the Session Initiation </a:t>
            </a:r>
            <a:r>
              <a:rPr lang="en-US" altLang="ko-KR" sz="2200" dirty="0" smtClean="0"/>
              <a:t>Protocol</a:t>
            </a:r>
          </a:p>
          <a:p>
            <a:pPr lvl="1"/>
            <a:endParaRPr lang="ko-KR" altLang="en-US" dirty="0"/>
          </a:p>
        </p:txBody>
      </p:sp>
    </p:spTree>
    <p:extLst>
      <p:ext uri="{BB962C8B-B14F-4D97-AF65-F5344CB8AC3E}">
        <p14:creationId xmlns:p14="http://schemas.microsoft.com/office/powerpoint/2010/main" val="1270036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GNU Free Software </a:t>
            </a:r>
            <a:r>
              <a:rPr lang="en-US" altLang="ko-KR" dirty="0" smtClean="0"/>
              <a:t>(2)</a:t>
            </a:r>
            <a:endParaRPr lang="ko-KR" altLang="en-US" dirty="0"/>
          </a:p>
        </p:txBody>
      </p:sp>
      <p:sp>
        <p:nvSpPr>
          <p:cNvPr id="3" name="내용 개체 틀 2"/>
          <p:cNvSpPr>
            <a:spLocks noGrp="1"/>
          </p:cNvSpPr>
          <p:nvPr>
            <p:ph idx="1"/>
          </p:nvPr>
        </p:nvSpPr>
        <p:spPr>
          <a:xfrm>
            <a:off x="179512" y="764704"/>
            <a:ext cx="8892480" cy="5218113"/>
          </a:xfrm>
        </p:spPr>
        <p:txBody>
          <a:bodyPr/>
          <a:lstStyle/>
          <a:p>
            <a:pPr lvl="1"/>
            <a:r>
              <a:rPr lang="en-US" altLang="ko-KR" sz="2400" b="1" dirty="0"/>
              <a:t>Radius</a:t>
            </a:r>
            <a:r>
              <a:rPr lang="en-US" altLang="ko-KR" sz="2400" dirty="0"/>
              <a:t>: Remote authentication and accounting system</a:t>
            </a:r>
          </a:p>
          <a:p>
            <a:pPr lvl="1"/>
            <a:r>
              <a:rPr lang="en-US" altLang="ko-KR" sz="2400" b="1" dirty="0"/>
              <a:t>SIP Witch</a:t>
            </a:r>
            <a:r>
              <a:rPr lang="en-US" altLang="ko-KR" sz="2400" dirty="0"/>
              <a:t>: a pure SIP-based office telephone call server that offers generic business telephone system </a:t>
            </a:r>
            <a:r>
              <a:rPr lang="en-US" altLang="ko-KR" sz="2400" dirty="0" smtClean="0"/>
              <a:t>features</a:t>
            </a:r>
          </a:p>
          <a:p>
            <a:pPr lvl="1"/>
            <a:r>
              <a:rPr lang="en-US" altLang="ko-KR" sz="2400" b="1" dirty="0" err="1" smtClean="0"/>
              <a:t>Shish</a:t>
            </a:r>
            <a:r>
              <a:rPr lang="en-US" altLang="ko-KR" sz="2400" dirty="0" err="1" smtClean="0"/>
              <a:t>i</a:t>
            </a:r>
            <a:r>
              <a:rPr lang="en-US" altLang="ko-KR" sz="2400" dirty="0" smtClean="0"/>
              <a:t>: Free implementation of the Kerberos 5 network security system</a:t>
            </a:r>
          </a:p>
          <a:p>
            <a:pPr lvl="1"/>
            <a:r>
              <a:rPr lang="en-US" altLang="ko-KR" sz="2400" b="1" dirty="0" smtClean="0"/>
              <a:t>WebSocket4J</a:t>
            </a:r>
            <a:r>
              <a:rPr lang="en-US" altLang="ko-KR" sz="2400" dirty="0" smtClean="0"/>
              <a:t>: a </a:t>
            </a:r>
            <a:r>
              <a:rPr lang="en-US" altLang="ko-KR" sz="2400" dirty="0" err="1" smtClean="0"/>
              <a:t>WebSocket</a:t>
            </a:r>
            <a:r>
              <a:rPr lang="en-US" altLang="ko-KR" sz="2400" dirty="0" smtClean="0"/>
              <a:t> protocol implementation in Java</a:t>
            </a:r>
          </a:p>
          <a:p>
            <a:pPr lvl="1"/>
            <a:r>
              <a:rPr lang="en-US" altLang="ko-KR" sz="2400" b="1" dirty="0" smtClean="0"/>
              <a:t>Zebra</a:t>
            </a:r>
            <a:r>
              <a:rPr lang="en-US" altLang="ko-KR" sz="2400" dirty="0" smtClean="0"/>
              <a:t>: Implementation of routing protocols</a:t>
            </a:r>
          </a:p>
          <a:p>
            <a:pPr lvl="1"/>
            <a:r>
              <a:rPr lang="en-US" altLang="ko-KR" sz="2400" dirty="0" smtClean="0"/>
              <a:t>Hardware : H-Node </a:t>
            </a:r>
            <a:r>
              <a:rPr lang="en-US" altLang="ko-KR" sz="2400" dirty="0"/>
              <a:t>Hardware Database </a:t>
            </a:r>
            <a:endParaRPr lang="en-US" altLang="ko-KR" sz="2400" dirty="0" smtClean="0"/>
          </a:p>
          <a:p>
            <a:pPr marL="457200" lvl="1" indent="0">
              <a:buNone/>
            </a:pPr>
            <a:r>
              <a:rPr lang="en-US" altLang="ko-KR" dirty="0"/>
              <a:t> </a:t>
            </a:r>
            <a:r>
              <a:rPr lang="en-US" altLang="ko-KR" dirty="0" smtClean="0"/>
              <a:t>   </a:t>
            </a:r>
            <a:r>
              <a:rPr lang="en-US" altLang="ko-KR" sz="2200" dirty="0" smtClean="0"/>
              <a:t>- A </a:t>
            </a:r>
            <a:r>
              <a:rPr lang="en-US" altLang="ko-KR" sz="2200" dirty="0"/>
              <a:t>listing of hardware that supports free software </a:t>
            </a:r>
            <a:r>
              <a:rPr lang="en-US" altLang="ko-KR" sz="2200" dirty="0" smtClean="0"/>
              <a:t>:</a:t>
            </a:r>
            <a:r>
              <a:rPr lang="en-US" altLang="ko-KR" sz="2200" dirty="0" smtClean="0">
                <a:hlinkClick r:id="rId2"/>
              </a:rPr>
              <a:t>http</a:t>
            </a:r>
            <a:r>
              <a:rPr lang="en-US" altLang="ko-KR" sz="2200" dirty="0">
                <a:hlinkClick r:id="rId2"/>
              </a:rPr>
              <a:t>://h-node.org</a:t>
            </a:r>
            <a:r>
              <a:rPr lang="en-US" altLang="ko-KR" sz="2200" dirty="0" smtClean="0">
                <a:hlinkClick r:id="rId2"/>
              </a:rPr>
              <a:t>/</a:t>
            </a:r>
            <a:endParaRPr lang="en-US" altLang="ko-KR" sz="2200" dirty="0" smtClean="0"/>
          </a:p>
          <a:p>
            <a:pPr marL="457200" lvl="1" indent="0">
              <a:buNone/>
            </a:pPr>
            <a:endParaRPr lang="en-US" altLang="ko-KR" sz="2200" dirty="0" smtClean="0"/>
          </a:p>
          <a:p>
            <a:pPr lvl="1"/>
            <a:endParaRPr lang="en-US" altLang="ko-KR" sz="2000" dirty="0"/>
          </a:p>
        </p:txBody>
      </p:sp>
    </p:spTree>
    <p:extLst>
      <p:ext uri="{BB962C8B-B14F-4D97-AF65-F5344CB8AC3E}">
        <p14:creationId xmlns:p14="http://schemas.microsoft.com/office/powerpoint/2010/main" val="3242341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7313" y="44450"/>
            <a:ext cx="8229600" cy="1015663"/>
          </a:xfrm>
        </p:spPr>
        <p:txBody>
          <a:bodyPr/>
          <a:lstStyle/>
          <a:p>
            <a:r>
              <a:rPr lang="en-GB" altLang="ko-KR" sz="2800" dirty="0" smtClean="0">
                <a:ea typeface="굴림" pitchFamily="50" charset="-127"/>
              </a:rPr>
              <a:t>Open Routing Platform : Routing </a:t>
            </a:r>
            <a:r>
              <a:rPr lang="en-GB" altLang="ko-KR" sz="2800" dirty="0">
                <a:ea typeface="굴림" pitchFamily="50" charset="-127"/>
              </a:rPr>
              <a:t>Chronology</a:t>
            </a:r>
            <a:r>
              <a:rPr lang="en-GB" altLang="ko-KR" dirty="0">
                <a:ea typeface="굴림" pitchFamily="50" charset="-127"/>
              </a:rPr>
              <a:t/>
            </a:r>
            <a:br>
              <a:rPr lang="en-GB" altLang="ko-KR" dirty="0">
                <a:ea typeface="굴림" pitchFamily="50" charset="-127"/>
              </a:rPr>
            </a:br>
            <a:endParaRPr lang="ko-KR" altLang="en-US" dirty="0"/>
          </a:p>
        </p:txBody>
      </p:sp>
      <p:sp>
        <p:nvSpPr>
          <p:cNvPr id="6" name="Rectangle 2"/>
          <p:cNvSpPr txBox="1">
            <a:spLocks noChangeArrowheads="1"/>
          </p:cNvSpPr>
          <p:nvPr/>
        </p:nvSpPr>
        <p:spPr bwMode="auto">
          <a:xfrm>
            <a:off x="467544" y="1052736"/>
            <a:ext cx="8496944" cy="4970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Blip>
                <a:blip r:embed="rId2"/>
              </a:buBlip>
              <a:defRPr kumimoji="1" sz="3000">
                <a:solidFill>
                  <a:schemeClr val="tx1"/>
                </a:solidFill>
                <a:latin typeface="Trebuchet MS" pitchFamily="34" charset="0"/>
                <a:ea typeface="+mn-ea"/>
                <a:cs typeface="Times New Roman" pitchFamily="18" charset="0"/>
              </a:defRPr>
            </a:lvl1pPr>
            <a:lvl2pPr marL="742950" indent="-285750" algn="l" rtl="0" eaLnBrk="0" fontAlgn="base" latinLnBrk="1" hangingPunct="0">
              <a:spcBef>
                <a:spcPct val="20000"/>
              </a:spcBef>
              <a:spcAft>
                <a:spcPct val="0"/>
              </a:spcAft>
              <a:buFont typeface="Wingdings" pitchFamily="2" charset="2"/>
              <a:buChar char="§"/>
              <a:defRPr kumimoji="1" sz="2800">
                <a:solidFill>
                  <a:schemeClr val="tx1"/>
                </a:solidFill>
                <a:latin typeface="Trebuchet MS" pitchFamily="34" charset="0"/>
                <a:ea typeface="+mn-ea"/>
                <a:cs typeface="Times New Roman" pitchFamily="18" charset="0"/>
              </a:defRPr>
            </a:lvl2pPr>
            <a:lvl3pPr marL="1143000" indent="-228600" algn="l" rtl="0" eaLnBrk="0" fontAlgn="base" latinLnBrk="1" hangingPunct="0">
              <a:spcBef>
                <a:spcPct val="20000"/>
              </a:spcBef>
              <a:spcAft>
                <a:spcPct val="0"/>
              </a:spcAft>
              <a:buFont typeface="Wingdings" pitchFamily="2" charset="2"/>
              <a:buChar char="ü"/>
              <a:defRPr kumimoji="1" sz="2400">
                <a:solidFill>
                  <a:schemeClr val="tx1"/>
                </a:solidFill>
                <a:latin typeface="Gill Sans MT Condensed" pitchFamily="34" charset="0"/>
                <a:ea typeface="+mn-ea"/>
                <a:cs typeface="Times New Roman" pitchFamily="18" charset="0"/>
              </a:defRPr>
            </a:lvl3pPr>
            <a:lvl4pPr marL="1600200" indent="-228600" algn="l" rtl="0" eaLnBrk="0" fontAlgn="base" latinLnBrk="1" hangingPunct="0">
              <a:spcBef>
                <a:spcPct val="20000"/>
              </a:spcBef>
              <a:spcAft>
                <a:spcPct val="0"/>
              </a:spcAft>
              <a:buFont typeface="Arial" pitchFamily="34" charset="0"/>
              <a:buChar char="•"/>
              <a:defRPr kumimoji="1" sz="1600">
                <a:solidFill>
                  <a:schemeClr val="tx1"/>
                </a:solidFill>
                <a:latin typeface="Gill Sans MT Condensed" pitchFamily="34" charset="0"/>
                <a:ea typeface="+mn-ea"/>
                <a:cs typeface="Times New Roman" pitchFamily="18" charset="0"/>
              </a:defRPr>
            </a:lvl4pPr>
            <a:lvl5pPr marL="2057400" indent="-228600" algn="l" rtl="0" eaLnBrk="0" fontAlgn="base" latinLnBrk="1" hangingPunct="0">
              <a:spcBef>
                <a:spcPct val="20000"/>
              </a:spcBef>
              <a:spcAft>
                <a:spcPct val="0"/>
              </a:spcAft>
              <a:buChar char="»"/>
              <a:defRPr kumimoji="1" sz="1400">
                <a:solidFill>
                  <a:schemeClr val="tx1"/>
                </a:solidFill>
                <a:latin typeface="Gill Sans MT Condensed" pitchFamily="34" charset="0"/>
                <a:ea typeface="+mn-ea"/>
                <a:cs typeface="Times New Roman" pitchFamily="18" charset="0"/>
              </a:defRPr>
            </a:lvl5pPr>
            <a:lvl6pPr marL="2514600" indent="-228600" algn="l" rtl="0" fontAlgn="base" latinLnBrk="1">
              <a:spcBef>
                <a:spcPct val="20000"/>
              </a:spcBef>
              <a:spcAft>
                <a:spcPct val="0"/>
              </a:spcAft>
              <a:buChar char="»"/>
              <a:defRPr kumimoji="1" sz="1400">
                <a:solidFill>
                  <a:schemeClr val="tx1"/>
                </a:solidFill>
                <a:latin typeface="+mn-lt"/>
                <a:ea typeface="+mn-ea"/>
              </a:defRPr>
            </a:lvl6pPr>
            <a:lvl7pPr marL="2971800" indent="-228600" algn="l" rtl="0" fontAlgn="base" latinLnBrk="1">
              <a:spcBef>
                <a:spcPct val="20000"/>
              </a:spcBef>
              <a:spcAft>
                <a:spcPct val="0"/>
              </a:spcAft>
              <a:buChar char="»"/>
              <a:defRPr kumimoji="1" sz="1400">
                <a:solidFill>
                  <a:schemeClr val="tx1"/>
                </a:solidFill>
                <a:latin typeface="+mn-lt"/>
                <a:ea typeface="+mn-ea"/>
              </a:defRPr>
            </a:lvl7pPr>
            <a:lvl8pPr marL="3429000" indent="-228600" algn="l" rtl="0" fontAlgn="base" latinLnBrk="1">
              <a:spcBef>
                <a:spcPct val="20000"/>
              </a:spcBef>
              <a:spcAft>
                <a:spcPct val="0"/>
              </a:spcAft>
              <a:buChar char="»"/>
              <a:defRPr kumimoji="1" sz="1400">
                <a:solidFill>
                  <a:schemeClr val="tx1"/>
                </a:solidFill>
                <a:latin typeface="+mn-lt"/>
                <a:ea typeface="+mn-ea"/>
              </a:defRPr>
            </a:lvl8pPr>
            <a:lvl9pPr marL="3886200" indent="-228600" algn="l" rtl="0" fontAlgn="base" latinLnBrk="1">
              <a:spcBef>
                <a:spcPct val="20000"/>
              </a:spcBef>
              <a:spcAft>
                <a:spcPct val="0"/>
              </a:spcAft>
              <a:buChar char="»"/>
              <a:defRPr kumimoji="1" sz="1400">
                <a:solidFill>
                  <a:schemeClr val="tx1"/>
                </a:solidFill>
                <a:latin typeface="+mn-lt"/>
                <a:ea typeface="+mn-ea"/>
              </a:defRPr>
            </a:lvl9p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smtClean="0">
                <a:ea typeface="굴림" pitchFamily="50" charset="-127"/>
              </a:rPr>
              <a:t>1984	BSD 4.2 ships with routed (RIPv1)</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smtClean="0">
                <a:ea typeface="굴림" pitchFamily="50" charset="-127"/>
              </a:rPr>
              <a:t>1986	Fuzz Ball PDP-11 </a:t>
            </a:r>
            <a:r>
              <a:rPr lang="en-GB" altLang="ko-KR" dirty="0" err="1" smtClean="0">
                <a:ea typeface="굴림" pitchFamily="50" charset="-127"/>
              </a:rPr>
              <a:t>NSFNet</a:t>
            </a:r>
            <a:r>
              <a:rPr lang="en-GB" altLang="ko-KR" dirty="0" smtClean="0">
                <a:ea typeface="굴림" pitchFamily="50" charset="-127"/>
              </a:rPr>
              <a:t> Routers</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smtClean="0">
                <a:ea typeface="굴림" pitchFamily="50" charset="-127"/>
              </a:rPr>
              <a:t>1988	Age of dedicated routing machines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smtClean="0">
                <a:ea typeface="굴림" pitchFamily="50" charset="-127"/>
              </a:rPr>
              <a:t>Cisco, </a:t>
            </a:r>
            <a:r>
              <a:rPr lang="en-GB" altLang="ko-KR" dirty="0" err="1" smtClean="0">
                <a:ea typeface="굴림" pitchFamily="50" charset="-127"/>
              </a:rPr>
              <a:t>Proteon</a:t>
            </a:r>
            <a:r>
              <a:rPr lang="en-GB" altLang="ko-KR" dirty="0" smtClean="0">
                <a:ea typeface="굴림" pitchFamily="50" charset="-127"/>
              </a:rPr>
              <a:t>, Wellfleet, ACC</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smtClean="0">
                <a:ea typeface="굴림" pitchFamily="50" charset="-127"/>
              </a:rPr>
              <a:t>1992	Gated Consortium Formed</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smtClean="0">
                <a:ea typeface="굴림" pitchFamily="50" charset="-127"/>
              </a:rPr>
              <a:t>1996	GNU Zebra</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smtClean="0">
                <a:ea typeface="굴림" pitchFamily="50" charset="-127"/>
              </a:rPr>
              <a:t>2002	</a:t>
            </a:r>
            <a:r>
              <a:rPr lang="en-GB" altLang="ko-KR" dirty="0" err="1" smtClean="0">
                <a:ea typeface="굴림" pitchFamily="50" charset="-127"/>
              </a:rPr>
              <a:t>Quagga</a:t>
            </a:r>
            <a:r>
              <a:rPr lang="en-GB" altLang="ko-KR" dirty="0" smtClean="0">
                <a:ea typeface="굴림" pitchFamily="50" charset="-127"/>
              </a:rPr>
              <a:t>, XORP</a:t>
            </a:r>
            <a:endParaRPr lang="en-GB" altLang="ko-KR" dirty="0">
              <a:ea typeface="굴림" pitchFamily="50" charset="-127"/>
            </a:endParaRPr>
          </a:p>
        </p:txBody>
      </p:sp>
    </p:spTree>
    <p:extLst>
      <p:ext uri="{BB962C8B-B14F-4D97-AF65-F5344CB8AC3E}">
        <p14:creationId xmlns:p14="http://schemas.microsoft.com/office/powerpoint/2010/main" val="2555517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Routing Platform : Zebra</a:t>
            </a:r>
            <a:endParaRPr lang="ko-KR" altLang="en-US" dirty="0"/>
          </a:p>
        </p:txBody>
      </p:sp>
      <p:sp>
        <p:nvSpPr>
          <p:cNvPr id="6" name="내용 개체 틀 5"/>
          <p:cNvSpPr>
            <a:spLocks noGrp="1"/>
          </p:cNvSpPr>
          <p:nvPr>
            <p:ph idx="1"/>
          </p:nvPr>
        </p:nvSpPr>
        <p:spPr/>
        <p:txBody>
          <a:bodyPr/>
          <a:lstStyle/>
          <a:p>
            <a:r>
              <a:rPr lang="en-US" altLang="ko-KR" dirty="0" smtClean="0"/>
              <a:t>by </a:t>
            </a:r>
            <a:r>
              <a:rPr lang="en-US" altLang="ja-JP" sz="3200" dirty="0" err="1"/>
              <a:t>Kunihiro</a:t>
            </a:r>
            <a:r>
              <a:rPr lang="en-US" altLang="ja-JP" sz="3200" dirty="0"/>
              <a:t> </a:t>
            </a:r>
            <a:r>
              <a:rPr lang="en-US" altLang="ja-JP" sz="3200" dirty="0" smtClean="0"/>
              <a:t>Ishiguro</a:t>
            </a:r>
            <a:endParaRPr lang="en-US" altLang="ja-JP" dirty="0" smtClean="0"/>
          </a:p>
          <a:p>
            <a:pPr marL="0" indent="0">
              <a:buNone/>
            </a:pPr>
            <a:endParaRPr lang="en-US" altLang="ja-JP" dirty="0"/>
          </a:p>
        </p:txBody>
      </p:sp>
      <p:sp>
        <p:nvSpPr>
          <p:cNvPr id="7" name="Rectangle 3"/>
          <p:cNvSpPr txBox="1">
            <a:spLocks noChangeArrowheads="1"/>
          </p:cNvSpPr>
          <p:nvPr/>
        </p:nvSpPr>
        <p:spPr bwMode="auto">
          <a:xfrm>
            <a:off x="395536" y="1772816"/>
            <a:ext cx="71913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Blip>
                <a:blip r:embed="rId2"/>
              </a:buBlip>
              <a:defRPr kumimoji="1" sz="3000">
                <a:solidFill>
                  <a:schemeClr val="tx1"/>
                </a:solidFill>
                <a:latin typeface="Trebuchet MS" pitchFamily="34" charset="0"/>
                <a:ea typeface="+mn-ea"/>
                <a:cs typeface="Times New Roman" pitchFamily="18" charset="0"/>
              </a:defRPr>
            </a:lvl1pPr>
            <a:lvl2pPr marL="742950" indent="-285750" algn="l" rtl="0" eaLnBrk="0" fontAlgn="base" latinLnBrk="1" hangingPunct="0">
              <a:spcBef>
                <a:spcPct val="20000"/>
              </a:spcBef>
              <a:spcAft>
                <a:spcPct val="0"/>
              </a:spcAft>
              <a:buFont typeface="Wingdings" pitchFamily="2" charset="2"/>
              <a:buChar char="§"/>
              <a:defRPr kumimoji="1" sz="2800">
                <a:solidFill>
                  <a:schemeClr val="tx1"/>
                </a:solidFill>
                <a:latin typeface="Trebuchet MS" pitchFamily="34" charset="0"/>
                <a:ea typeface="+mn-ea"/>
                <a:cs typeface="Times New Roman" pitchFamily="18" charset="0"/>
              </a:defRPr>
            </a:lvl2pPr>
            <a:lvl3pPr marL="1143000" indent="-228600" algn="l" rtl="0" eaLnBrk="0" fontAlgn="base" latinLnBrk="1" hangingPunct="0">
              <a:spcBef>
                <a:spcPct val="20000"/>
              </a:spcBef>
              <a:spcAft>
                <a:spcPct val="0"/>
              </a:spcAft>
              <a:buFont typeface="Wingdings" pitchFamily="2" charset="2"/>
              <a:buChar char="ü"/>
              <a:defRPr kumimoji="1" sz="2400">
                <a:solidFill>
                  <a:schemeClr val="tx1"/>
                </a:solidFill>
                <a:latin typeface="Gill Sans MT Condensed" pitchFamily="34" charset="0"/>
                <a:ea typeface="+mn-ea"/>
                <a:cs typeface="Times New Roman" pitchFamily="18" charset="0"/>
              </a:defRPr>
            </a:lvl3pPr>
            <a:lvl4pPr marL="1600200" indent="-228600" algn="l" rtl="0" eaLnBrk="0" fontAlgn="base" latinLnBrk="1" hangingPunct="0">
              <a:spcBef>
                <a:spcPct val="20000"/>
              </a:spcBef>
              <a:spcAft>
                <a:spcPct val="0"/>
              </a:spcAft>
              <a:buFont typeface="Arial" pitchFamily="34" charset="0"/>
              <a:buChar char="•"/>
              <a:defRPr kumimoji="1" sz="1600">
                <a:solidFill>
                  <a:schemeClr val="tx1"/>
                </a:solidFill>
                <a:latin typeface="Gill Sans MT Condensed" pitchFamily="34" charset="0"/>
                <a:ea typeface="+mn-ea"/>
                <a:cs typeface="Times New Roman" pitchFamily="18" charset="0"/>
              </a:defRPr>
            </a:lvl4pPr>
            <a:lvl5pPr marL="2057400" indent="-228600" algn="l" rtl="0" eaLnBrk="0" fontAlgn="base" latinLnBrk="1" hangingPunct="0">
              <a:spcBef>
                <a:spcPct val="20000"/>
              </a:spcBef>
              <a:spcAft>
                <a:spcPct val="0"/>
              </a:spcAft>
              <a:buChar char="»"/>
              <a:defRPr kumimoji="1" sz="1400">
                <a:solidFill>
                  <a:schemeClr val="tx1"/>
                </a:solidFill>
                <a:latin typeface="Gill Sans MT Condensed" pitchFamily="34" charset="0"/>
                <a:ea typeface="+mn-ea"/>
                <a:cs typeface="Times New Roman" pitchFamily="18" charset="0"/>
              </a:defRPr>
            </a:lvl5pPr>
            <a:lvl6pPr marL="2514600" indent="-228600" algn="l" rtl="0" fontAlgn="base" latinLnBrk="1">
              <a:spcBef>
                <a:spcPct val="20000"/>
              </a:spcBef>
              <a:spcAft>
                <a:spcPct val="0"/>
              </a:spcAft>
              <a:buChar char="»"/>
              <a:defRPr kumimoji="1" sz="1400">
                <a:solidFill>
                  <a:schemeClr val="tx1"/>
                </a:solidFill>
                <a:latin typeface="+mn-lt"/>
                <a:ea typeface="+mn-ea"/>
              </a:defRPr>
            </a:lvl6pPr>
            <a:lvl7pPr marL="2971800" indent="-228600" algn="l" rtl="0" fontAlgn="base" latinLnBrk="1">
              <a:spcBef>
                <a:spcPct val="20000"/>
              </a:spcBef>
              <a:spcAft>
                <a:spcPct val="0"/>
              </a:spcAft>
              <a:buChar char="»"/>
              <a:defRPr kumimoji="1" sz="1400">
                <a:solidFill>
                  <a:schemeClr val="tx1"/>
                </a:solidFill>
                <a:latin typeface="+mn-lt"/>
                <a:ea typeface="+mn-ea"/>
              </a:defRPr>
            </a:lvl7pPr>
            <a:lvl8pPr marL="3429000" indent="-228600" algn="l" rtl="0" fontAlgn="base" latinLnBrk="1">
              <a:spcBef>
                <a:spcPct val="20000"/>
              </a:spcBef>
              <a:spcAft>
                <a:spcPct val="0"/>
              </a:spcAft>
              <a:buChar char="»"/>
              <a:defRPr kumimoji="1" sz="1400">
                <a:solidFill>
                  <a:schemeClr val="tx1"/>
                </a:solidFill>
                <a:latin typeface="+mn-lt"/>
                <a:ea typeface="+mn-ea"/>
              </a:defRPr>
            </a:lvl8pPr>
            <a:lvl9pPr marL="3886200" indent="-228600" algn="l" rtl="0" fontAlgn="base" latinLnBrk="1">
              <a:spcBef>
                <a:spcPct val="20000"/>
              </a:spcBef>
              <a:spcAft>
                <a:spcPct val="0"/>
              </a:spcAft>
              <a:buChar char="»"/>
              <a:defRPr kumimoji="1" sz="1400">
                <a:solidFill>
                  <a:schemeClr val="tx1"/>
                </a:solidFill>
                <a:latin typeface="+mn-lt"/>
                <a:ea typeface="+mn-ea"/>
              </a:defRPr>
            </a:lvl9pPr>
          </a:lstStyle>
          <a:p>
            <a:r>
              <a:rPr lang="en-US" altLang="ko-KR" sz="2800" dirty="0" smtClean="0">
                <a:ea typeface="굴림" pitchFamily="50" charset="-127"/>
              </a:rPr>
              <a:t>Zebra makes your computer a router!</a:t>
            </a:r>
          </a:p>
          <a:p>
            <a:pPr lvl="1"/>
            <a:r>
              <a:rPr lang="en-US" altLang="ko-KR" sz="2400" dirty="0" smtClean="0">
                <a:ea typeface="굴림" pitchFamily="50" charset="-127"/>
              </a:rPr>
              <a:t>And a Gateway router too!!</a:t>
            </a:r>
          </a:p>
          <a:p>
            <a:r>
              <a:rPr lang="en-US" altLang="ko-KR" sz="2800" dirty="0" smtClean="0">
                <a:ea typeface="굴림" pitchFamily="50" charset="-127"/>
              </a:rPr>
              <a:t>Benefits</a:t>
            </a:r>
          </a:p>
          <a:p>
            <a:pPr lvl="1"/>
            <a:r>
              <a:rPr lang="en-US" altLang="ko-KR" sz="2400" dirty="0" smtClean="0">
                <a:ea typeface="굴림" pitchFamily="50" charset="-127"/>
              </a:rPr>
              <a:t>Test new configurations</a:t>
            </a:r>
          </a:p>
          <a:p>
            <a:pPr lvl="2"/>
            <a:r>
              <a:rPr lang="en-US" altLang="ko-KR" dirty="0" smtClean="0">
                <a:ea typeface="굴림" pitchFamily="50" charset="-127"/>
              </a:rPr>
              <a:t>New routing policies</a:t>
            </a:r>
          </a:p>
          <a:p>
            <a:pPr lvl="2"/>
            <a:r>
              <a:rPr lang="en-US" altLang="ko-KR" dirty="0" smtClean="0">
                <a:ea typeface="굴림" pitchFamily="50" charset="-127"/>
              </a:rPr>
              <a:t>New protocols</a:t>
            </a:r>
          </a:p>
          <a:p>
            <a:pPr lvl="1"/>
            <a:r>
              <a:rPr lang="en-US" altLang="ko-KR" sz="2400" dirty="0" smtClean="0">
                <a:ea typeface="굴림" pitchFamily="50" charset="-127"/>
              </a:rPr>
              <a:t>Don’t disturb the production network</a:t>
            </a:r>
          </a:p>
          <a:p>
            <a:pPr lvl="1"/>
            <a:r>
              <a:rPr lang="en-US" altLang="ko-KR" sz="2400" dirty="0" smtClean="0">
                <a:ea typeface="굴림" pitchFamily="50" charset="-127"/>
              </a:rPr>
              <a:t>Use cheap PCs instead of expensive routers</a:t>
            </a:r>
            <a:endParaRPr lang="en-US" altLang="ko-KR" sz="2400" dirty="0">
              <a:ea typeface="굴림" pitchFamily="50" charset="-127"/>
            </a:endParaRPr>
          </a:p>
        </p:txBody>
      </p:sp>
      <p:pic>
        <p:nvPicPr>
          <p:cNvPr id="8" name="Picture 5" descr="E:\Arxeio\UMASS\COURSES\Routing Course\Final_Project\zebra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863" y="2636838"/>
            <a:ext cx="2263775" cy="127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158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ko-KR">
                <a:ea typeface="굴림" pitchFamily="50" charset="-127"/>
              </a:rPr>
              <a:t>Zebra Architecture</a:t>
            </a:r>
          </a:p>
        </p:txBody>
      </p:sp>
      <p:sp>
        <p:nvSpPr>
          <p:cNvPr id="28677" name="Rectangle 5"/>
          <p:cNvSpPr>
            <a:spLocks noChangeArrowheads="1"/>
          </p:cNvSpPr>
          <p:nvPr/>
        </p:nvSpPr>
        <p:spPr bwMode="auto">
          <a:xfrm>
            <a:off x="1673944" y="1952600"/>
            <a:ext cx="1371600" cy="1752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pPr algn="ctr"/>
            <a:endParaRPr kumimoji="1" lang="ko-KR" altLang="ko-KR">
              <a:ea typeface="MS PGothic" pitchFamily="34" charset="-128"/>
            </a:endParaRPr>
          </a:p>
        </p:txBody>
      </p:sp>
      <p:sp>
        <p:nvSpPr>
          <p:cNvPr id="28678" name="Rectangle 6"/>
          <p:cNvSpPr>
            <a:spLocks noChangeArrowheads="1"/>
          </p:cNvSpPr>
          <p:nvPr/>
        </p:nvSpPr>
        <p:spPr bwMode="auto">
          <a:xfrm>
            <a:off x="3197944" y="1952600"/>
            <a:ext cx="1371600" cy="1752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ko-KR" altLang="en-US"/>
          </a:p>
        </p:txBody>
      </p:sp>
      <p:sp>
        <p:nvSpPr>
          <p:cNvPr id="28679" name="Rectangle 7"/>
          <p:cNvSpPr>
            <a:spLocks noChangeArrowheads="1"/>
          </p:cNvSpPr>
          <p:nvPr/>
        </p:nvSpPr>
        <p:spPr bwMode="auto">
          <a:xfrm>
            <a:off x="4721944" y="1952600"/>
            <a:ext cx="1371600" cy="1752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ko-KR" altLang="en-US"/>
          </a:p>
        </p:txBody>
      </p:sp>
      <p:sp>
        <p:nvSpPr>
          <p:cNvPr id="28680" name="Rectangle 8"/>
          <p:cNvSpPr>
            <a:spLocks noChangeArrowheads="1"/>
          </p:cNvSpPr>
          <p:nvPr/>
        </p:nvSpPr>
        <p:spPr bwMode="auto">
          <a:xfrm>
            <a:off x="6245944" y="1952600"/>
            <a:ext cx="1371600" cy="1752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ko-KR" altLang="en-US"/>
          </a:p>
        </p:txBody>
      </p:sp>
      <p:sp>
        <p:nvSpPr>
          <p:cNvPr id="28681" name="Text Box 9"/>
          <p:cNvSpPr txBox="1">
            <a:spLocks noChangeArrowheads="1"/>
          </p:cNvSpPr>
          <p:nvPr/>
        </p:nvSpPr>
        <p:spPr bwMode="auto">
          <a:xfrm>
            <a:off x="1902544" y="2486000"/>
            <a:ext cx="9302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kumimoji="1" lang="en-US" altLang="ja-JP">
                <a:ea typeface="MS PGothic" pitchFamily="34" charset="-128"/>
              </a:rPr>
              <a:t>BGPd</a:t>
            </a:r>
          </a:p>
        </p:txBody>
      </p:sp>
      <p:sp>
        <p:nvSpPr>
          <p:cNvPr id="28682" name="Text Box 10"/>
          <p:cNvSpPr txBox="1">
            <a:spLocks noChangeArrowheads="1"/>
          </p:cNvSpPr>
          <p:nvPr/>
        </p:nvSpPr>
        <p:spPr bwMode="auto">
          <a:xfrm>
            <a:off x="3502744" y="2486000"/>
            <a:ext cx="8112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kumimoji="1" lang="en-US" altLang="ja-JP">
                <a:ea typeface="MS PGothic" pitchFamily="34" charset="-128"/>
              </a:rPr>
              <a:t>RIPd</a:t>
            </a:r>
          </a:p>
        </p:txBody>
      </p:sp>
      <p:sp>
        <p:nvSpPr>
          <p:cNvPr id="28683" name="Text Box 11"/>
          <p:cNvSpPr txBox="1">
            <a:spLocks noChangeArrowheads="1"/>
          </p:cNvSpPr>
          <p:nvPr/>
        </p:nvSpPr>
        <p:spPr bwMode="auto">
          <a:xfrm>
            <a:off x="4874344" y="2486000"/>
            <a:ext cx="1066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kumimoji="1" lang="en-US" altLang="ja-JP">
                <a:ea typeface="MS PGothic" pitchFamily="34" charset="-128"/>
              </a:rPr>
              <a:t>OSPFd</a:t>
            </a:r>
          </a:p>
        </p:txBody>
      </p:sp>
      <p:sp>
        <p:nvSpPr>
          <p:cNvPr id="28684" name="Text Box 12"/>
          <p:cNvSpPr txBox="1">
            <a:spLocks noChangeArrowheads="1"/>
          </p:cNvSpPr>
          <p:nvPr/>
        </p:nvSpPr>
        <p:spPr bwMode="auto">
          <a:xfrm>
            <a:off x="6412632" y="1987525"/>
            <a:ext cx="1255712" cy="118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kumimoji="1" lang="en-US" altLang="ja-JP">
                <a:ea typeface="MS PGothic" pitchFamily="34" charset="-128"/>
              </a:rPr>
              <a:t>Zebra routing manager</a:t>
            </a:r>
          </a:p>
        </p:txBody>
      </p:sp>
      <p:sp>
        <p:nvSpPr>
          <p:cNvPr id="28685" name="Line 13"/>
          <p:cNvSpPr>
            <a:spLocks noChangeShapeType="1"/>
          </p:cNvSpPr>
          <p:nvPr/>
        </p:nvSpPr>
        <p:spPr bwMode="auto">
          <a:xfrm>
            <a:off x="1673944" y="3171800"/>
            <a:ext cx="13716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686" name="Line 14"/>
          <p:cNvSpPr>
            <a:spLocks noChangeShapeType="1"/>
          </p:cNvSpPr>
          <p:nvPr/>
        </p:nvSpPr>
        <p:spPr bwMode="auto">
          <a:xfrm>
            <a:off x="3197944" y="3171800"/>
            <a:ext cx="13716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687" name="Line 15"/>
          <p:cNvSpPr>
            <a:spLocks noChangeShapeType="1"/>
          </p:cNvSpPr>
          <p:nvPr/>
        </p:nvSpPr>
        <p:spPr bwMode="auto">
          <a:xfrm>
            <a:off x="4721944" y="3171800"/>
            <a:ext cx="13716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688" name="Line 16"/>
          <p:cNvSpPr>
            <a:spLocks noChangeShapeType="1"/>
          </p:cNvSpPr>
          <p:nvPr/>
        </p:nvSpPr>
        <p:spPr bwMode="auto">
          <a:xfrm>
            <a:off x="6245944" y="3171800"/>
            <a:ext cx="13716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689" name="Rectangle 17"/>
          <p:cNvSpPr>
            <a:spLocks noChangeArrowheads="1"/>
          </p:cNvSpPr>
          <p:nvPr/>
        </p:nvSpPr>
        <p:spPr bwMode="auto">
          <a:xfrm>
            <a:off x="1673944" y="4010000"/>
            <a:ext cx="59436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ko-KR" altLang="en-US"/>
          </a:p>
        </p:txBody>
      </p:sp>
      <p:sp>
        <p:nvSpPr>
          <p:cNvPr id="28690" name="AutoShape 18"/>
          <p:cNvSpPr>
            <a:spLocks noChangeArrowheads="1"/>
          </p:cNvSpPr>
          <p:nvPr/>
        </p:nvSpPr>
        <p:spPr bwMode="auto">
          <a:xfrm>
            <a:off x="2131144" y="3248000"/>
            <a:ext cx="609600" cy="381000"/>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ko-KR" altLang="en-US"/>
          </a:p>
        </p:txBody>
      </p:sp>
      <p:sp>
        <p:nvSpPr>
          <p:cNvPr id="28691" name="AutoShape 19"/>
          <p:cNvSpPr>
            <a:spLocks noChangeArrowheads="1"/>
          </p:cNvSpPr>
          <p:nvPr/>
        </p:nvSpPr>
        <p:spPr bwMode="auto">
          <a:xfrm>
            <a:off x="3578944" y="3248000"/>
            <a:ext cx="609600" cy="381000"/>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ko-KR" altLang="en-US"/>
          </a:p>
        </p:txBody>
      </p:sp>
      <p:sp>
        <p:nvSpPr>
          <p:cNvPr id="28692" name="AutoShape 20"/>
          <p:cNvSpPr>
            <a:spLocks noChangeArrowheads="1"/>
          </p:cNvSpPr>
          <p:nvPr/>
        </p:nvSpPr>
        <p:spPr bwMode="auto">
          <a:xfrm>
            <a:off x="5102944" y="3248000"/>
            <a:ext cx="609600" cy="381000"/>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ko-KR" altLang="en-US"/>
          </a:p>
        </p:txBody>
      </p:sp>
      <p:sp>
        <p:nvSpPr>
          <p:cNvPr id="28693" name="AutoShape 21"/>
          <p:cNvSpPr>
            <a:spLocks noChangeArrowheads="1"/>
          </p:cNvSpPr>
          <p:nvPr/>
        </p:nvSpPr>
        <p:spPr bwMode="auto">
          <a:xfrm>
            <a:off x="6626944" y="3248000"/>
            <a:ext cx="609600" cy="381000"/>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ko-KR" altLang="en-US"/>
          </a:p>
        </p:txBody>
      </p:sp>
      <p:sp>
        <p:nvSpPr>
          <p:cNvPr id="28694" name="Text Box 22"/>
          <p:cNvSpPr txBox="1">
            <a:spLocks noChangeArrowheads="1"/>
          </p:cNvSpPr>
          <p:nvPr/>
        </p:nvSpPr>
        <p:spPr bwMode="auto">
          <a:xfrm>
            <a:off x="3807544" y="4391000"/>
            <a:ext cx="1852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kumimoji="1" lang="en-US" altLang="ja-JP">
                <a:ea typeface="MS PGothic" pitchFamily="34" charset="-128"/>
              </a:rPr>
              <a:t>UNIX Kernel</a:t>
            </a:r>
          </a:p>
        </p:txBody>
      </p:sp>
      <p:sp>
        <p:nvSpPr>
          <p:cNvPr id="28695" name="AutoShape 23"/>
          <p:cNvSpPr>
            <a:spLocks noChangeArrowheads="1"/>
          </p:cNvSpPr>
          <p:nvPr/>
        </p:nvSpPr>
        <p:spPr bwMode="auto">
          <a:xfrm>
            <a:off x="6474544" y="4467200"/>
            <a:ext cx="838200" cy="609600"/>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ko-KR" altLang="en-US"/>
          </a:p>
        </p:txBody>
      </p:sp>
      <p:sp>
        <p:nvSpPr>
          <p:cNvPr id="28696" name="Line 24"/>
          <p:cNvSpPr>
            <a:spLocks noChangeShapeType="1"/>
          </p:cNvSpPr>
          <p:nvPr/>
        </p:nvSpPr>
        <p:spPr bwMode="auto">
          <a:xfrm>
            <a:off x="6931744" y="3476600"/>
            <a:ext cx="0" cy="1371600"/>
          </a:xfrm>
          <a:prstGeom prst="line">
            <a:avLst/>
          </a:prstGeom>
          <a:noFill/>
          <a:ln w="9525">
            <a:solidFill>
              <a:schemeClr val="tx1"/>
            </a:solidFill>
            <a:round/>
            <a:headEnd type="oval" w="med" len="med"/>
            <a:tailEnd type="stealth" w="med" len="lg"/>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697" name="Line 25"/>
          <p:cNvSpPr>
            <a:spLocks noChangeShapeType="1"/>
          </p:cNvSpPr>
          <p:nvPr/>
        </p:nvSpPr>
        <p:spPr bwMode="auto">
          <a:xfrm flipV="1">
            <a:off x="2359744" y="1266800"/>
            <a:ext cx="0" cy="685800"/>
          </a:xfrm>
          <a:prstGeom prst="line">
            <a:avLst/>
          </a:prstGeom>
          <a:noFill/>
          <a:ln w="9525">
            <a:solidFill>
              <a:schemeClr val="tx1"/>
            </a:solidFill>
            <a:round/>
            <a:headEnd type="stealth" w="med" len="lg"/>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698" name="Line 26"/>
          <p:cNvSpPr>
            <a:spLocks noChangeShapeType="1"/>
          </p:cNvSpPr>
          <p:nvPr/>
        </p:nvSpPr>
        <p:spPr bwMode="auto">
          <a:xfrm>
            <a:off x="2359744" y="1266800"/>
            <a:ext cx="457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699" name="Line 27"/>
          <p:cNvSpPr>
            <a:spLocks noChangeShapeType="1"/>
          </p:cNvSpPr>
          <p:nvPr/>
        </p:nvSpPr>
        <p:spPr bwMode="auto">
          <a:xfrm flipV="1">
            <a:off x="3883744" y="1419200"/>
            <a:ext cx="0" cy="533400"/>
          </a:xfrm>
          <a:prstGeom prst="line">
            <a:avLst/>
          </a:prstGeom>
          <a:noFill/>
          <a:ln w="9525">
            <a:solidFill>
              <a:schemeClr val="tx1"/>
            </a:solidFill>
            <a:round/>
            <a:headEnd type="stealth" w="med" len="lg"/>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700" name="Line 28"/>
          <p:cNvSpPr>
            <a:spLocks noChangeShapeType="1"/>
          </p:cNvSpPr>
          <p:nvPr/>
        </p:nvSpPr>
        <p:spPr bwMode="auto">
          <a:xfrm>
            <a:off x="3883744" y="1419200"/>
            <a:ext cx="304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701" name="Line 29"/>
          <p:cNvSpPr>
            <a:spLocks noChangeShapeType="1"/>
          </p:cNvSpPr>
          <p:nvPr/>
        </p:nvSpPr>
        <p:spPr bwMode="auto">
          <a:xfrm>
            <a:off x="6931744" y="1266800"/>
            <a:ext cx="0" cy="685800"/>
          </a:xfrm>
          <a:prstGeom prst="line">
            <a:avLst/>
          </a:prstGeom>
          <a:noFill/>
          <a:ln w="9525">
            <a:solidFill>
              <a:schemeClr val="tx1"/>
            </a:solidFill>
            <a:round/>
            <a:headEnd type="none" w="med" len="lg"/>
            <a:tailEnd type="stealth" w="med" len="lg"/>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702" name="Line 30"/>
          <p:cNvSpPr>
            <a:spLocks noChangeShapeType="1"/>
          </p:cNvSpPr>
          <p:nvPr/>
        </p:nvSpPr>
        <p:spPr bwMode="auto">
          <a:xfrm flipV="1">
            <a:off x="5407744" y="1571600"/>
            <a:ext cx="0" cy="381000"/>
          </a:xfrm>
          <a:prstGeom prst="line">
            <a:avLst/>
          </a:prstGeom>
          <a:noFill/>
          <a:ln w="9525">
            <a:solidFill>
              <a:schemeClr val="tx1"/>
            </a:solidFill>
            <a:round/>
            <a:headEnd type="stealth" w="med" len="lg"/>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703" name="Line 31"/>
          <p:cNvSpPr>
            <a:spLocks noChangeShapeType="1"/>
          </p:cNvSpPr>
          <p:nvPr/>
        </p:nvSpPr>
        <p:spPr bwMode="auto">
          <a:xfrm>
            <a:off x="5407744" y="15716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Tree>
    <p:extLst>
      <p:ext uri="{BB962C8B-B14F-4D97-AF65-F5344CB8AC3E}">
        <p14:creationId xmlns:p14="http://schemas.microsoft.com/office/powerpoint/2010/main" val="14500759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ChangeArrowheads="1"/>
          </p:cNvSpPr>
          <p:nvPr>
            <p:ph type="title"/>
          </p:nvPr>
        </p:nvSpPr>
        <p:spPr/>
        <p:txBody>
          <a:bodyPr/>
          <a:lstStyle/>
          <a:p>
            <a:r>
              <a:rPr lang="en-US" altLang="ko-KR">
                <a:ea typeface="굴림" pitchFamily="50" charset="-127"/>
              </a:rPr>
              <a:t>Zebra features</a:t>
            </a:r>
          </a:p>
        </p:txBody>
      </p:sp>
      <p:sp>
        <p:nvSpPr>
          <p:cNvPr id="81923" name="Rectangle 1027"/>
          <p:cNvSpPr>
            <a:spLocks noGrp="1" noChangeArrowheads="1"/>
          </p:cNvSpPr>
          <p:nvPr>
            <p:ph type="body" idx="1"/>
          </p:nvPr>
        </p:nvSpPr>
        <p:spPr>
          <a:xfrm>
            <a:off x="395536" y="980728"/>
            <a:ext cx="7772400" cy="4325937"/>
          </a:xfrm>
        </p:spPr>
        <p:txBody>
          <a:bodyPr/>
          <a:lstStyle/>
          <a:p>
            <a:r>
              <a:rPr lang="en-US" altLang="ko-KR" dirty="0">
                <a:ea typeface="굴림" pitchFamily="50" charset="-127"/>
              </a:rPr>
              <a:t>Features</a:t>
            </a:r>
          </a:p>
          <a:p>
            <a:pPr lvl="1"/>
            <a:r>
              <a:rPr lang="en-US" altLang="ko-KR" dirty="0">
                <a:ea typeface="굴림" pitchFamily="50" charset="-127"/>
              </a:rPr>
              <a:t>Can handle unlimited # of Interfaces</a:t>
            </a:r>
          </a:p>
          <a:p>
            <a:pPr lvl="1"/>
            <a:r>
              <a:rPr kumimoji="1" lang="en-US" altLang="ja-JP" dirty="0">
                <a:ea typeface="MS PGothic" pitchFamily="34" charset="-128"/>
              </a:rPr>
              <a:t>One process per one protocol</a:t>
            </a:r>
          </a:p>
          <a:p>
            <a:pPr lvl="1"/>
            <a:r>
              <a:rPr kumimoji="1" lang="en-US" altLang="ja-JP" dirty="0">
                <a:ea typeface="MS PGothic" pitchFamily="34" charset="-128"/>
              </a:rPr>
              <a:t>Route Server &amp; Route Reflector integrated</a:t>
            </a:r>
          </a:p>
          <a:p>
            <a:pPr lvl="1"/>
            <a:r>
              <a:rPr kumimoji="1" lang="en-US" altLang="ja-JP" dirty="0">
                <a:ea typeface="MS PGothic" pitchFamily="34" charset="-128"/>
              </a:rPr>
              <a:t>Multithread based technology</a:t>
            </a:r>
          </a:p>
          <a:p>
            <a:pPr lvl="1"/>
            <a:r>
              <a:rPr kumimoji="1" lang="en-US" altLang="ja-JP" dirty="0">
                <a:ea typeface="MS PGothic" pitchFamily="34" charset="-128"/>
              </a:rPr>
              <a:t>Policy control and filtering</a:t>
            </a:r>
            <a:endParaRPr lang="en-US" altLang="ko-KR" dirty="0">
              <a:ea typeface="굴림" pitchFamily="50" charset="-127"/>
            </a:endParaRPr>
          </a:p>
        </p:txBody>
      </p:sp>
    </p:spTree>
    <p:extLst>
      <p:ext uri="{BB962C8B-B14F-4D97-AF65-F5344CB8AC3E}">
        <p14:creationId xmlns:p14="http://schemas.microsoft.com/office/powerpoint/2010/main" val="10739768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What is Open Software</a:t>
            </a:r>
            <a:endParaRPr lang="ko-KR" altLang="en-US" dirty="0"/>
          </a:p>
        </p:txBody>
      </p:sp>
      <p:sp>
        <p:nvSpPr>
          <p:cNvPr id="3" name="내용 개체 틀 2"/>
          <p:cNvSpPr>
            <a:spLocks noGrp="1"/>
          </p:cNvSpPr>
          <p:nvPr>
            <p:ph idx="1"/>
          </p:nvPr>
        </p:nvSpPr>
        <p:spPr>
          <a:xfrm>
            <a:off x="395536" y="836712"/>
            <a:ext cx="8291512" cy="5218113"/>
          </a:xfrm>
        </p:spPr>
        <p:txBody>
          <a:bodyPr/>
          <a:lstStyle/>
          <a:p>
            <a:r>
              <a:rPr lang="en-US" altLang="ko-KR" sz="2400" dirty="0"/>
              <a:t>Open Source Software (OSS) generally refers to software for which the source code is available and which the licensing scheme permits the user to modify it and redistribute it in modified or unmodified form</a:t>
            </a:r>
            <a:r>
              <a:rPr lang="en-US" altLang="ko-KR" sz="2400" dirty="0" smtClean="0"/>
              <a:t>.</a:t>
            </a:r>
          </a:p>
          <a:p>
            <a:pPr>
              <a:spcBef>
                <a:spcPts val="45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ko-KR" sz="2400" b="1" dirty="0"/>
              <a:t>GNU </a:t>
            </a:r>
            <a:r>
              <a:rPr lang="en-US" altLang="ko-KR" sz="2400" b="1" dirty="0" err="1" smtClean="0"/>
              <a:t>copyleft</a:t>
            </a:r>
            <a:endParaRPr lang="en-US" altLang="ko-KR" sz="2400" b="1" baseline="30000" dirty="0"/>
          </a:p>
          <a:p>
            <a:pPr>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ko-KR" sz="2400" dirty="0"/>
              <a:t>Nobody should be restricted by the software they use. There are four freedoms that every user should have:</a:t>
            </a:r>
          </a:p>
          <a:p>
            <a:pPr lvl="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ko-KR" sz="2200" dirty="0"/>
              <a:t>the freedom to use the software for any purpose, </a:t>
            </a:r>
          </a:p>
          <a:p>
            <a:pPr lvl="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ko-KR" sz="2200" dirty="0"/>
              <a:t>the freedom to change the software to suit your needs, </a:t>
            </a:r>
          </a:p>
          <a:p>
            <a:pPr lvl="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ko-KR" sz="2200" dirty="0"/>
              <a:t>the freedom to share the software with your friends and neighbors, and </a:t>
            </a:r>
          </a:p>
          <a:p>
            <a:pPr lvl="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ko-KR" sz="2200" dirty="0"/>
              <a:t>the freedom to share the changes you make. </a:t>
            </a:r>
          </a:p>
          <a:p>
            <a:pPr>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ko-KR" sz="2400" dirty="0"/>
              <a:t>When a program offers users all of these freedoms, we call it </a:t>
            </a:r>
            <a:r>
              <a:rPr lang="en-US" altLang="ko-KR" sz="2400" dirty="0">
                <a:solidFill>
                  <a:srgbClr val="0000FF"/>
                </a:solidFill>
              </a:rPr>
              <a:t>free software</a:t>
            </a:r>
            <a:endParaRPr lang="en-US" altLang="ko-KR" sz="2400" dirty="0"/>
          </a:p>
          <a:p>
            <a:pPr>
              <a:spcBef>
                <a:spcPts val="45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ko-KR" sz="2400" dirty="0"/>
          </a:p>
          <a:p>
            <a:pPr marL="0" indent="0">
              <a:buNone/>
            </a:pPr>
            <a:endParaRPr lang="en-US" altLang="ko-KR" sz="3200" dirty="0"/>
          </a:p>
        </p:txBody>
      </p:sp>
      <p:sp>
        <p:nvSpPr>
          <p:cNvPr id="4" name="슬라이드 번호 개체 틀 3"/>
          <p:cNvSpPr>
            <a:spLocks noGrp="1"/>
          </p:cNvSpPr>
          <p:nvPr>
            <p:ph type="sldNum" sz="quarter" idx="12"/>
          </p:nvPr>
        </p:nvSpPr>
        <p:spPr/>
        <p:txBody>
          <a:bodyPr/>
          <a:lstStyle/>
          <a:p>
            <a:pPr>
              <a:defRPr/>
            </a:pPr>
            <a:r>
              <a:rPr lang="en-US" altLang="ko-KR" smtClean="0"/>
              <a:t/>
            </a:r>
            <a:br>
              <a:rPr lang="en-US" altLang="ko-KR" smtClean="0"/>
            </a:br>
            <a:fld id="{11D1176D-D6C7-41B7-AF5A-778933370361}" type="slidenum">
              <a:rPr lang="en-US" altLang="ko-KR" sz="1000" smtClean="0">
                <a:ea typeface="HY헤드라인M" pitchFamily="18" charset="-127"/>
              </a:rPr>
              <a:pPr>
                <a:defRPr/>
              </a:pPr>
              <a:t>2</a:t>
            </a:fld>
            <a:endParaRPr lang="en-US" altLang="ko-KR" sz="1000">
              <a:ea typeface="HY헤드라인M" pitchFamily="18" charset="-127"/>
            </a:endParaRPr>
          </a:p>
        </p:txBody>
      </p:sp>
    </p:spTree>
    <p:extLst>
      <p:ext uri="{BB962C8B-B14F-4D97-AF65-F5344CB8AC3E}">
        <p14:creationId xmlns:p14="http://schemas.microsoft.com/office/powerpoint/2010/main" val="347251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Routing </a:t>
            </a:r>
            <a:r>
              <a:rPr lang="en-US" altLang="ko-KR" dirty="0"/>
              <a:t>Platform : </a:t>
            </a:r>
            <a:r>
              <a:rPr lang="en-US" altLang="ko-KR" dirty="0" err="1" smtClean="0"/>
              <a:t>Quagga</a:t>
            </a:r>
            <a:endParaRPr lang="ko-KR" altLang="en-US" dirty="0"/>
          </a:p>
        </p:txBody>
      </p:sp>
      <p:sp>
        <p:nvSpPr>
          <p:cNvPr id="5" name="Rectangle 2"/>
          <p:cNvSpPr txBox="1">
            <a:spLocks noChangeArrowheads="1"/>
          </p:cNvSpPr>
          <p:nvPr/>
        </p:nvSpPr>
        <p:spPr bwMode="auto">
          <a:xfrm>
            <a:off x="395536" y="980728"/>
            <a:ext cx="7215187" cy="4970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Blip>
                <a:blip r:embed="rId2"/>
              </a:buBlip>
              <a:defRPr kumimoji="1" sz="3000">
                <a:solidFill>
                  <a:schemeClr val="tx1"/>
                </a:solidFill>
                <a:latin typeface="Trebuchet MS" pitchFamily="34" charset="0"/>
                <a:ea typeface="+mn-ea"/>
                <a:cs typeface="Times New Roman" pitchFamily="18" charset="0"/>
              </a:defRPr>
            </a:lvl1pPr>
            <a:lvl2pPr marL="742950" indent="-285750" algn="l" rtl="0" eaLnBrk="0" fontAlgn="base" latinLnBrk="1" hangingPunct="0">
              <a:spcBef>
                <a:spcPct val="20000"/>
              </a:spcBef>
              <a:spcAft>
                <a:spcPct val="0"/>
              </a:spcAft>
              <a:buFont typeface="Wingdings" pitchFamily="2" charset="2"/>
              <a:buChar char="§"/>
              <a:defRPr kumimoji="1" sz="2800">
                <a:solidFill>
                  <a:schemeClr val="tx1"/>
                </a:solidFill>
                <a:latin typeface="Trebuchet MS" pitchFamily="34" charset="0"/>
                <a:ea typeface="+mn-ea"/>
                <a:cs typeface="Times New Roman" pitchFamily="18" charset="0"/>
              </a:defRPr>
            </a:lvl2pPr>
            <a:lvl3pPr marL="1143000" indent="-228600" algn="l" rtl="0" eaLnBrk="0" fontAlgn="base" latinLnBrk="1" hangingPunct="0">
              <a:spcBef>
                <a:spcPct val="20000"/>
              </a:spcBef>
              <a:spcAft>
                <a:spcPct val="0"/>
              </a:spcAft>
              <a:buFont typeface="Wingdings" pitchFamily="2" charset="2"/>
              <a:buChar char="ü"/>
              <a:defRPr kumimoji="1" sz="2400">
                <a:solidFill>
                  <a:schemeClr val="tx1"/>
                </a:solidFill>
                <a:latin typeface="Gill Sans MT Condensed" pitchFamily="34" charset="0"/>
                <a:ea typeface="+mn-ea"/>
                <a:cs typeface="Times New Roman" pitchFamily="18" charset="0"/>
              </a:defRPr>
            </a:lvl3pPr>
            <a:lvl4pPr marL="1600200" indent="-228600" algn="l" rtl="0" eaLnBrk="0" fontAlgn="base" latinLnBrk="1" hangingPunct="0">
              <a:spcBef>
                <a:spcPct val="20000"/>
              </a:spcBef>
              <a:spcAft>
                <a:spcPct val="0"/>
              </a:spcAft>
              <a:buFont typeface="Arial" pitchFamily="34" charset="0"/>
              <a:buChar char="•"/>
              <a:defRPr kumimoji="1" sz="1600">
                <a:solidFill>
                  <a:schemeClr val="tx1"/>
                </a:solidFill>
                <a:latin typeface="Gill Sans MT Condensed" pitchFamily="34" charset="0"/>
                <a:ea typeface="+mn-ea"/>
                <a:cs typeface="Times New Roman" pitchFamily="18" charset="0"/>
              </a:defRPr>
            </a:lvl4pPr>
            <a:lvl5pPr marL="2057400" indent="-228600" algn="l" rtl="0" eaLnBrk="0" fontAlgn="base" latinLnBrk="1" hangingPunct="0">
              <a:spcBef>
                <a:spcPct val="20000"/>
              </a:spcBef>
              <a:spcAft>
                <a:spcPct val="0"/>
              </a:spcAft>
              <a:buChar char="»"/>
              <a:defRPr kumimoji="1" sz="1400">
                <a:solidFill>
                  <a:schemeClr val="tx1"/>
                </a:solidFill>
                <a:latin typeface="Gill Sans MT Condensed" pitchFamily="34" charset="0"/>
                <a:ea typeface="+mn-ea"/>
                <a:cs typeface="Times New Roman" pitchFamily="18" charset="0"/>
              </a:defRPr>
            </a:lvl5pPr>
            <a:lvl6pPr marL="2514600" indent="-228600" algn="l" rtl="0" fontAlgn="base" latinLnBrk="1">
              <a:spcBef>
                <a:spcPct val="20000"/>
              </a:spcBef>
              <a:spcAft>
                <a:spcPct val="0"/>
              </a:spcAft>
              <a:buChar char="»"/>
              <a:defRPr kumimoji="1" sz="1400">
                <a:solidFill>
                  <a:schemeClr val="tx1"/>
                </a:solidFill>
                <a:latin typeface="+mn-lt"/>
                <a:ea typeface="+mn-ea"/>
              </a:defRPr>
            </a:lvl6pPr>
            <a:lvl7pPr marL="2971800" indent="-228600" algn="l" rtl="0" fontAlgn="base" latinLnBrk="1">
              <a:spcBef>
                <a:spcPct val="20000"/>
              </a:spcBef>
              <a:spcAft>
                <a:spcPct val="0"/>
              </a:spcAft>
              <a:buChar char="»"/>
              <a:defRPr kumimoji="1" sz="1400">
                <a:solidFill>
                  <a:schemeClr val="tx1"/>
                </a:solidFill>
                <a:latin typeface="+mn-lt"/>
                <a:ea typeface="+mn-ea"/>
              </a:defRPr>
            </a:lvl7pPr>
            <a:lvl8pPr marL="3429000" indent="-228600" algn="l" rtl="0" fontAlgn="base" latinLnBrk="1">
              <a:spcBef>
                <a:spcPct val="20000"/>
              </a:spcBef>
              <a:spcAft>
                <a:spcPct val="0"/>
              </a:spcAft>
              <a:buChar char="»"/>
              <a:defRPr kumimoji="1" sz="1400">
                <a:solidFill>
                  <a:schemeClr val="tx1"/>
                </a:solidFill>
                <a:latin typeface="+mn-lt"/>
                <a:ea typeface="+mn-ea"/>
              </a:defRPr>
            </a:lvl8pPr>
            <a:lvl9pPr marL="3886200" indent="-228600" algn="l" rtl="0" fontAlgn="base" latinLnBrk="1">
              <a:spcBef>
                <a:spcPct val="20000"/>
              </a:spcBef>
              <a:spcAft>
                <a:spcPct val="0"/>
              </a:spcAft>
              <a:buChar char="»"/>
              <a:defRPr kumimoji="1" sz="1400">
                <a:solidFill>
                  <a:schemeClr val="tx1"/>
                </a:solidFill>
                <a:latin typeface="+mn-lt"/>
                <a:ea typeface="+mn-ea"/>
              </a:defRPr>
            </a:lvl9p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b="0" dirty="0" smtClean="0">
                <a:ea typeface="굴림" pitchFamily="50" charset="-127"/>
              </a:rPr>
              <a:t>Modular Design</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b="0" dirty="0" smtClean="0">
                <a:ea typeface="굴림" pitchFamily="50" charset="-127"/>
              </a:rPr>
              <a:t>One process per protocol</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b="0" dirty="0" err="1" smtClean="0">
                <a:ea typeface="굴림" pitchFamily="50" charset="-127"/>
              </a:rPr>
              <a:t>bgpd</a:t>
            </a:r>
            <a:r>
              <a:rPr lang="en-GB" altLang="ko-KR" b="0" dirty="0" smtClean="0">
                <a:ea typeface="굴림" pitchFamily="50" charset="-127"/>
              </a:rPr>
              <a:t>, </a:t>
            </a:r>
            <a:r>
              <a:rPr lang="en-GB" altLang="ko-KR" b="0" dirty="0" err="1" smtClean="0">
                <a:ea typeface="굴림" pitchFamily="50" charset="-127"/>
              </a:rPr>
              <a:t>ospfd</a:t>
            </a:r>
            <a:r>
              <a:rPr lang="en-GB" altLang="ko-KR" b="0" dirty="0" smtClean="0">
                <a:ea typeface="굴림" pitchFamily="50" charset="-127"/>
              </a:rPr>
              <a:t>, </a:t>
            </a:r>
            <a:r>
              <a:rPr lang="en-GB" altLang="ko-KR" b="0" dirty="0" err="1" smtClean="0">
                <a:ea typeface="굴림" pitchFamily="50" charset="-127"/>
              </a:rPr>
              <a:t>ripd</a:t>
            </a:r>
            <a:endParaRPr lang="en-GB" altLang="ko-KR" b="0" dirty="0" smtClean="0">
              <a:ea typeface="굴림" pitchFamily="50" charset="-127"/>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b="0" dirty="0" smtClean="0">
                <a:ea typeface="굴림" pitchFamily="50" charset="-127"/>
              </a:rPr>
              <a:t>One main controlling process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b="0" dirty="0" smtClean="0">
                <a:ea typeface="굴림" pitchFamily="50" charset="-127"/>
              </a:rPr>
              <a:t>zebra</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b="0" dirty="0" smtClean="0">
                <a:ea typeface="굴림" pitchFamily="50" charset="-127"/>
              </a:rPr>
              <a:t>Extensible</a:t>
            </a:r>
            <a:endParaRPr lang="en-GB" altLang="ko-KR" b="0" dirty="0">
              <a:ea typeface="굴림" pitchFamily="50" charset="-127"/>
            </a:endParaRPr>
          </a:p>
        </p:txBody>
      </p:sp>
    </p:spTree>
    <p:extLst>
      <p:ext uri="{BB962C8B-B14F-4D97-AF65-F5344CB8AC3E}">
        <p14:creationId xmlns:p14="http://schemas.microsoft.com/office/powerpoint/2010/main" val="3764508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323528" y="0"/>
            <a:ext cx="7215187"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ko-KR" dirty="0" err="1">
                <a:ea typeface="굴림" pitchFamily="50" charset="-127"/>
              </a:rPr>
              <a:t>Quagga</a:t>
            </a:r>
            <a:r>
              <a:rPr lang="en-GB" altLang="ko-KR" dirty="0">
                <a:ea typeface="굴림" pitchFamily="50" charset="-127"/>
              </a:rPr>
              <a:t> Routing Architecture</a:t>
            </a:r>
          </a:p>
        </p:txBody>
      </p:sp>
      <p:sp>
        <p:nvSpPr>
          <p:cNvPr id="7170" name="Rectangle 2"/>
          <p:cNvSpPr>
            <a:spLocks noGrp="1" noChangeArrowheads="1"/>
          </p:cNvSpPr>
          <p:nvPr>
            <p:ph type="body" idx="1"/>
          </p:nvPr>
        </p:nvSpPr>
        <p:spPr>
          <a:xfrm>
            <a:off x="539552" y="1052736"/>
            <a:ext cx="7215187" cy="4970462"/>
          </a:xfrm>
          <a:ln/>
        </p:spPr>
        <p:txBody>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Modular Design</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One process per protocol</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err="1">
                <a:ea typeface="굴림" pitchFamily="50" charset="-127"/>
              </a:rPr>
              <a:t>bgpd</a:t>
            </a:r>
            <a:r>
              <a:rPr lang="en-GB" altLang="ko-KR" dirty="0">
                <a:ea typeface="굴림" pitchFamily="50" charset="-127"/>
              </a:rPr>
              <a:t>, </a:t>
            </a:r>
            <a:r>
              <a:rPr lang="en-GB" altLang="ko-KR" dirty="0" err="1">
                <a:ea typeface="굴림" pitchFamily="50" charset="-127"/>
              </a:rPr>
              <a:t>ospfd</a:t>
            </a:r>
            <a:r>
              <a:rPr lang="en-GB" altLang="ko-KR" dirty="0">
                <a:ea typeface="굴림" pitchFamily="50" charset="-127"/>
              </a:rPr>
              <a:t>, </a:t>
            </a:r>
            <a:r>
              <a:rPr lang="en-GB" altLang="ko-KR" dirty="0" err="1">
                <a:ea typeface="굴림" pitchFamily="50" charset="-127"/>
              </a:rPr>
              <a:t>ripd</a:t>
            </a:r>
            <a:endParaRPr lang="en-GB" altLang="ko-KR" dirty="0">
              <a:ea typeface="굴림" pitchFamily="50" charset="-127"/>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One main controlling process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zebra</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Extensible</a:t>
            </a:r>
          </a:p>
        </p:txBody>
      </p:sp>
    </p:spTree>
    <p:extLst>
      <p:ext uri="{BB962C8B-B14F-4D97-AF65-F5344CB8AC3E}">
        <p14:creationId xmlns:p14="http://schemas.microsoft.com/office/powerpoint/2010/main" val="366605568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179512" y="44624"/>
            <a:ext cx="7215187"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ko-KR" dirty="0" err="1">
                <a:ea typeface="굴림" pitchFamily="50" charset="-127"/>
              </a:rPr>
              <a:t>Quagga</a:t>
            </a:r>
            <a:r>
              <a:rPr lang="en-GB" altLang="ko-KR" dirty="0">
                <a:ea typeface="굴림" pitchFamily="50" charset="-127"/>
              </a:rPr>
              <a:t> Architecture Diagram</a:t>
            </a:r>
          </a:p>
        </p:txBody>
      </p:sp>
      <p:sp>
        <p:nvSpPr>
          <p:cNvPr id="8194" name="AutoShape 2"/>
          <p:cNvSpPr>
            <a:spLocks noChangeArrowheads="1"/>
          </p:cNvSpPr>
          <p:nvPr/>
        </p:nvSpPr>
        <p:spPr bwMode="auto">
          <a:xfrm>
            <a:off x="5943600" y="1484784"/>
            <a:ext cx="914400" cy="914400"/>
          </a:xfrm>
          <a:prstGeom prst="roundRect">
            <a:avLst>
              <a:gd name="adj" fmla="val 171"/>
            </a:avLst>
          </a:prstGeom>
          <a:solidFill>
            <a:srgbClr val="9999FF"/>
          </a:solidFill>
          <a:ln w="9525">
            <a:solidFill>
              <a:srgbClr val="000000"/>
            </a:solidFill>
            <a:round/>
            <a:headEnd/>
            <a:tailEnd/>
          </a:ln>
        </p:spPr>
        <p:txBody>
          <a:bodyPr lIns="0" tIns="0" rIns="0" bIns="0" anchor="ctr" anchorCtr="1">
            <a:spAutoFit/>
          </a:bodyPr>
          <a:lstStyle/>
          <a:p>
            <a:pPr eaLnBrk="1" hangingPunct="1">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ko-KR">
                <a:solidFill>
                  <a:schemeClr val="tx1"/>
                </a:solidFill>
                <a:ea typeface="굴림" pitchFamily="50" charset="-127"/>
              </a:rPr>
              <a:t>bgpd</a:t>
            </a:r>
          </a:p>
        </p:txBody>
      </p:sp>
      <p:sp>
        <p:nvSpPr>
          <p:cNvPr id="8195" name="AutoShape 3"/>
          <p:cNvSpPr>
            <a:spLocks noChangeArrowheads="1"/>
          </p:cNvSpPr>
          <p:nvPr/>
        </p:nvSpPr>
        <p:spPr bwMode="auto">
          <a:xfrm>
            <a:off x="2286000" y="1484784"/>
            <a:ext cx="914400" cy="914400"/>
          </a:xfrm>
          <a:prstGeom prst="roundRect">
            <a:avLst>
              <a:gd name="adj" fmla="val 171"/>
            </a:avLst>
          </a:prstGeom>
          <a:solidFill>
            <a:srgbClr val="00DCFF"/>
          </a:solidFill>
          <a:ln w="9525">
            <a:solidFill>
              <a:srgbClr val="000000"/>
            </a:solidFill>
            <a:round/>
            <a:headEnd/>
            <a:tailEnd/>
          </a:ln>
        </p:spPr>
        <p:txBody>
          <a:bodyPr lIns="0" tIns="0" rIns="0" bIns="0" anchor="ctr" anchorCtr="1">
            <a:spAutoFit/>
          </a:bodyPr>
          <a:lstStyle/>
          <a:p>
            <a:pPr eaLnBrk="1" hangingPunct="1">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ko-KR">
                <a:solidFill>
                  <a:schemeClr val="tx1"/>
                </a:solidFill>
                <a:ea typeface="굴림" pitchFamily="50" charset="-127"/>
              </a:rPr>
              <a:t>ospfd</a:t>
            </a:r>
          </a:p>
        </p:txBody>
      </p:sp>
      <p:sp>
        <p:nvSpPr>
          <p:cNvPr id="8196" name="AutoShape 4"/>
          <p:cNvSpPr>
            <a:spLocks noChangeArrowheads="1"/>
          </p:cNvSpPr>
          <p:nvPr/>
        </p:nvSpPr>
        <p:spPr bwMode="auto">
          <a:xfrm>
            <a:off x="4114800" y="1484784"/>
            <a:ext cx="914400" cy="914400"/>
          </a:xfrm>
          <a:prstGeom prst="roundRect">
            <a:avLst>
              <a:gd name="adj" fmla="val 171"/>
            </a:avLst>
          </a:prstGeom>
          <a:solidFill>
            <a:srgbClr val="3DEB3D"/>
          </a:solidFill>
          <a:ln w="9525">
            <a:solidFill>
              <a:srgbClr val="000000"/>
            </a:solidFill>
            <a:round/>
            <a:headEnd/>
            <a:tailEnd/>
          </a:ln>
        </p:spPr>
        <p:txBody>
          <a:bodyPr lIns="0" tIns="0" rIns="0" bIns="0" anchor="ctr" anchorCtr="1">
            <a:spAutoFit/>
          </a:bodyPr>
          <a:lstStyle/>
          <a:p>
            <a:pPr eaLnBrk="1" hangingPunct="1">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ko-KR">
                <a:solidFill>
                  <a:schemeClr val="tx1"/>
                </a:solidFill>
                <a:ea typeface="굴림" pitchFamily="50" charset="-127"/>
              </a:rPr>
              <a:t>ripd</a:t>
            </a:r>
          </a:p>
        </p:txBody>
      </p:sp>
      <p:sp>
        <p:nvSpPr>
          <p:cNvPr id="8197" name="AutoShape 5"/>
          <p:cNvSpPr>
            <a:spLocks noChangeArrowheads="1"/>
          </p:cNvSpPr>
          <p:nvPr/>
        </p:nvSpPr>
        <p:spPr bwMode="auto">
          <a:xfrm>
            <a:off x="4114800" y="3084984"/>
            <a:ext cx="914400" cy="914400"/>
          </a:xfrm>
          <a:prstGeom prst="roundRect">
            <a:avLst>
              <a:gd name="adj" fmla="val 171"/>
            </a:avLst>
          </a:prstGeom>
          <a:solidFill>
            <a:srgbClr val="CCCCFF"/>
          </a:solidFill>
          <a:ln w="9525">
            <a:solidFill>
              <a:srgbClr val="000000"/>
            </a:solidFill>
            <a:round/>
            <a:headEnd/>
            <a:tailEnd/>
          </a:ln>
        </p:spPr>
        <p:txBody>
          <a:bodyPr lIns="0" tIns="0" rIns="0" bIns="0" anchor="ctr" anchorCtr="1">
            <a:spAutoFit/>
          </a:bodyPr>
          <a:lstStyle/>
          <a:p>
            <a:pPr eaLnBrk="1" hangingPunct="1">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ko-KR">
                <a:solidFill>
                  <a:schemeClr val="tx1"/>
                </a:solidFill>
                <a:ea typeface="굴림" pitchFamily="50" charset="-127"/>
              </a:rPr>
              <a:t>zebra</a:t>
            </a:r>
          </a:p>
        </p:txBody>
      </p:sp>
      <p:sp>
        <p:nvSpPr>
          <p:cNvPr id="8198" name="AutoShape 6"/>
          <p:cNvSpPr>
            <a:spLocks noChangeArrowheads="1"/>
          </p:cNvSpPr>
          <p:nvPr/>
        </p:nvSpPr>
        <p:spPr bwMode="auto">
          <a:xfrm>
            <a:off x="2286000" y="4685184"/>
            <a:ext cx="4572000" cy="914400"/>
          </a:xfrm>
          <a:prstGeom prst="roundRect">
            <a:avLst>
              <a:gd name="adj" fmla="val 171"/>
            </a:avLst>
          </a:prstGeom>
          <a:solidFill>
            <a:srgbClr val="00CCCC"/>
          </a:solidFill>
          <a:ln w="9525">
            <a:solidFill>
              <a:srgbClr val="000000"/>
            </a:solidFill>
            <a:round/>
            <a:headEnd/>
            <a:tailEnd/>
          </a:ln>
        </p:spPr>
        <p:txBody>
          <a:bodyPr lIns="0" tIns="0" rIns="0" bIns="0" anchor="ctr" anchorCtr="1">
            <a:spAutoFit/>
          </a:bodyPr>
          <a:lstStyle/>
          <a:p>
            <a:pPr eaLnBrk="1" hangingPunct="1">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ko-KR">
                <a:solidFill>
                  <a:schemeClr val="tx1"/>
                </a:solidFill>
                <a:ea typeface="굴림" pitchFamily="50" charset="-127"/>
              </a:rPr>
              <a:t>Unix Kernel Routing Table</a:t>
            </a:r>
          </a:p>
        </p:txBody>
      </p:sp>
      <p:sp>
        <p:nvSpPr>
          <p:cNvPr id="8199" name="Line 7"/>
          <p:cNvSpPr>
            <a:spLocks noChangeShapeType="1"/>
          </p:cNvSpPr>
          <p:nvPr/>
        </p:nvSpPr>
        <p:spPr bwMode="auto">
          <a:xfrm>
            <a:off x="3200400" y="2399184"/>
            <a:ext cx="914400" cy="685800"/>
          </a:xfrm>
          <a:prstGeom prst="line">
            <a:avLst/>
          </a:prstGeom>
          <a:noFill/>
          <a:ln w="9525">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ko-KR" altLang="en-US"/>
          </a:p>
        </p:txBody>
      </p:sp>
      <p:sp>
        <p:nvSpPr>
          <p:cNvPr id="8200" name="Line 8"/>
          <p:cNvSpPr>
            <a:spLocks noChangeShapeType="1"/>
          </p:cNvSpPr>
          <p:nvPr/>
        </p:nvSpPr>
        <p:spPr bwMode="auto">
          <a:xfrm>
            <a:off x="4572000" y="2399184"/>
            <a:ext cx="1588" cy="685800"/>
          </a:xfrm>
          <a:prstGeom prst="line">
            <a:avLst/>
          </a:prstGeom>
          <a:noFill/>
          <a:ln w="9525">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ko-KR" altLang="en-US"/>
          </a:p>
        </p:txBody>
      </p:sp>
      <p:sp>
        <p:nvSpPr>
          <p:cNvPr id="8201" name="Line 9"/>
          <p:cNvSpPr>
            <a:spLocks noChangeShapeType="1"/>
          </p:cNvSpPr>
          <p:nvPr/>
        </p:nvSpPr>
        <p:spPr bwMode="auto">
          <a:xfrm flipH="1">
            <a:off x="5027613" y="2399184"/>
            <a:ext cx="917575" cy="685800"/>
          </a:xfrm>
          <a:prstGeom prst="line">
            <a:avLst/>
          </a:prstGeom>
          <a:noFill/>
          <a:ln w="9525">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ko-KR" altLang="en-US"/>
          </a:p>
        </p:txBody>
      </p:sp>
      <p:sp>
        <p:nvSpPr>
          <p:cNvPr id="8202" name="Line 10"/>
          <p:cNvSpPr>
            <a:spLocks noChangeShapeType="1"/>
          </p:cNvSpPr>
          <p:nvPr/>
        </p:nvSpPr>
        <p:spPr bwMode="auto">
          <a:xfrm>
            <a:off x="4572000" y="3999384"/>
            <a:ext cx="1588" cy="685800"/>
          </a:xfrm>
          <a:prstGeom prst="line">
            <a:avLst/>
          </a:prstGeom>
          <a:noFill/>
          <a:ln w="9525">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ko-KR" altLang="en-US"/>
          </a:p>
        </p:txBody>
      </p:sp>
    </p:spTree>
    <p:extLst>
      <p:ext uri="{BB962C8B-B14F-4D97-AF65-F5344CB8AC3E}">
        <p14:creationId xmlns:p14="http://schemas.microsoft.com/office/powerpoint/2010/main" val="255114247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107504" y="0"/>
            <a:ext cx="7215187"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ko-KR" dirty="0" err="1">
                <a:ea typeface="굴림" pitchFamily="50" charset="-127"/>
              </a:rPr>
              <a:t>Quagga</a:t>
            </a:r>
            <a:r>
              <a:rPr lang="en-GB" altLang="ko-KR" dirty="0">
                <a:ea typeface="굴림" pitchFamily="50" charset="-127"/>
              </a:rPr>
              <a:t> Routing Protocols</a:t>
            </a:r>
          </a:p>
        </p:txBody>
      </p:sp>
      <p:sp>
        <p:nvSpPr>
          <p:cNvPr id="9218" name="Rectangle 2"/>
          <p:cNvSpPr>
            <a:spLocks noGrp="1" noChangeArrowheads="1"/>
          </p:cNvSpPr>
          <p:nvPr>
            <p:ph type="body" idx="1"/>
          </p:nvPr>
        </p:nvSpPr>
        <p:spPr>
          <a:xfrm>
            <a:off x="539552" y="908720"/>
            <a:ext cx="7215187" cy="4970462"/>
          </a:xfrm>
          <a:ln/>
        </p:spPr>
        <p:txBody>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RIPv1, RIPv2, </a:t>
            </a:r>
            <a:r>
              <a:rPr lang="en-GB" altLang="ko-KR" dirty="0" err="1">
                <a:ea typeface="굴림" pitchFamily="50" charset="-127"/>
              </a:rPr>
              <a:t>RIPng</a:t>
            </a:r>
            <a:endParaRPr lang="en-GB" altLang="ko-KR" dirty="0">
              <a:ea typeface="굴림" pitchFamily="50" charset="-127"/>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OSPFv2, OSPFv3</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BGP-4, BGP+</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BGP route server and reflector</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IPv6</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Supported RFCs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sz="2400" dirty="0">
                <a:ea typeface="굴림" pitchFamily="50" charset="-127"/>
              </a:rPr>
              <a:t>1058 RIPv1, 2453 RIPv2, 2080 </a:t>
            </a:r>
            <a:r>
              <a:rPr lang="en-GB" altLang="ko-KR" sz="2400" dirty="0" err="1">
                <a:ea typeface="굴림" pitchFamily="50" charset="-127"/>
              </a:rPr>
              <a:t>RIPng</a:t>
            </a:r>
            <a:endParaRPr lang="en-GB" altLang="ko-KR" sz="2400" dirty="0">
              <a:ea typeface="굴림" pitchFamily="50" charset="-127"/>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sz="2400" dirty="0">
                <a:ea typeface="굴림" pitchFamily="50" charset="-127"/>
              </a:rPr>
              <a:t>2328 OSPFv2, 2740 OSPF for Ipv6</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sz="2400" dirty="0">
                <a:ea typeface="굴림" pitchFamily="50" charset="-127"/>
              </a:rPr>
              <a:t>1771 BGPv4, 1965, 1997, 2545 BGPv6, 2796 BGP Route Reflection, 2858 Multiprotocol extensions, 2842 Capabilities Advertisement</a:t>
            </a:r>
          </a:p>
        </p:txBody>
      </p:sp>
    </p:spTree>
    <p:extLst>
      <p:ext uri="{BB962C8B-B14F-4D97-AF65-F5344CB8AC3E}">
        <p14:creationId xmlns:p14="http://schemas.microsoft.com/office/powerpoint/2010/main" val="103114195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107504" y="0"/>
            <a:ext cx="7215187"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ko-KR" dirty="0" err="1">
                <a:ea typeface="굴림" pitchFamily="50" charset="-127"/>
              </a:rPr>
              <a:t>Quagga</a:t>
            </a:r>
            <a:r>
              <a:rPr lang="en-GB" altLang="ko-KR" dirty="0">
                <a:ea typeface="굴림" pitchFamily="50" charset="-127"/>
              </a:rPr>
              <a:t> Supported Platforms</a:t>
            </a:r>
          </a:p>
        </p:txBody>
      </p:sp>
      <p:sp>
        <p:nvSpPr>
          <p:cNvPr id="10242" name="Rectangle 2"/>
          <p:cNvSpPr>
            <a:spLocks noGrp="1" noChangeArrowheads="1"/>
          </p:cNvSpPr>
          <p:nvPr>
            <p:ph type="body" idx="1"/>
          </p:nvPr>
        </p:nvSpPr>
        <p:spPr>
          <a:xfrm>
            <a:off x="251520" y="764704"/>
            <a:ext cx="8496944" cy="5832648"/>
          </a:xfrm>
          <a:ln/>
        </p:spPr>
        <p:txBody>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GNU Linux</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err="1">
                <a:ea typeface="굴림" pitchFamily="50" charset="-127"/>
              </a:rPr>
              <a:t>Debian</a:t>
            </a:r>
            <a:r>
              <a:rPr lang="en-GB" altLang="ko-KR" dirty="0">
                <a:ea typeface="굴림" pitchFamily="50" charset="-127"/>
              </a:rPr>
              <a:t>, </a:t>
            </a:r>
            <a:r>
              <a:rPr lang="en-GB" altLang="ko-KR" dirty="0" err="1">
                <a:ea typeface="굴림" pitchFamily="50" charset="-127"/>
              </a:rPr>
              <a:t>RedHat</a:t>
            </a:r>
            <a:r>
              <a:rPr lang="en-GB" altLang="ko-KR" dirty="0">
                <a:ea typeface="굴림" pitchFamily="50" charset="-127"/>
              </a:rPr>
              <a:t>, </a:t>
            </a:r>
            <a:r>
              <a:rPr lang="en-GB" altLang="ko-KR" dirty="0" err="1">
                <a:ea typeface="굴림" pitchFamily="50" charset="-127"/>
              </a:rPr>
              <a:t>SuSE</a:t>
            </a:r>
            <a:r>
              <a:rPr lang="en-GB" altLang="ko-KR" dirty="0">
                <a:ea typeface="굴림" pitchFamily="50" charset="-127"/>
              </a:rPr>
              <a:t>, </a:t>
            </a:r>
            <a:r>
              <a:rPr lang="en-GB" altLang="ko-KR" dirty="0" err="1">
                <a:ea typeface="굴림" pitchFamily="50" charset="-127"/>
              </a:rPr>
              <a:t>Slackware</a:t>
            </a:r>
            <a:endParaRPr lang="en-GB" altLang="ko-KR" dirty="0">
              <a:ea typeface="굴림" pitchFamily="50" charset="-127"/>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Kernels 2.2.x - 2.4.x</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FreeBSD</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versions 4.x and 5.x</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err="1">
                <a:ea typeface="굴림" pitchFamily="50" charset="-127"/>
              </a:rPr>
              <a:t>OpenBSD</a:t>
            </a:r>
            <a:endParaRPr lang="en-GB" altLang="ko-KR" dirty="0">
              <a:ea typeface="굴림" pitchFamily="50" charset="-127"/>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version 3.x</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err="1">
                <a:ea typeface="굴림" pitchFamily="50" charset="-127"/>
              </a:rPr>
              <a:t>NetBSD</a:t>
            </a:r>
            <a:endParaRPr lang="en-GB" altLang="ko-KR" dirty="0">
              <a:ea typeface="굴림" pitchFamily="50" charset="-127"/>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version 1.4</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Solaris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2.6 and version 7</a:t>
            </a:r>
          </a:p>
        </p:txBody>
      </p:sp>
    </p:spTree>
    <p:extLst>
      <p:ext uri="{BB962C8B-B14F-4D97-AF65-F5344CB8AC3E}">
        <p14:creationId xmlns:p14="http://schemas.microsoft.com/office/powerpoint/2010/main" val="383575769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179512" y="1856"/>
            <a:ext cx="7215187"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ko-KR" dirty="0">
                <a:ea typeface="굴림" pitchFamily="50" charset="-127"/>
              </a:rPr>
              <a:t>Hardware Requirements</a:t>
            </a:r>
          </a:p>
        </p:txBody>
      </p:sp>
      <p:sp>
        <p:nvSpPr>
          <p:cNvPr id="11266" name="Rectangle 2"/>
          <p:cNvSpPr>
            <a:spLocks noGrp="1" noChangeArrowheads="1"/>
          </p:cNvSpPr>
          <p:nvPr>
            <p:ph type="body" idx="1"/>
          </p:nvPr>
        </p:nvSpPr>
        <p:spPr>
          <a:xfrm>
            <a:off x="395536" y="908720"/>
            <a:ext cx="8496944" cy="5616624"/>
          </a:xfrm>
          <a:ln/>
        </p:spPr>
        <p:txBody>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CPU		Intel 2.0 – 3.0 </a:t>
            </a:r>
            <a:r>
              <a:rPr lang="en-GB" altLang="ko-KR" dirty="0" err="1">
                <a:ea typeface="굴림" pitchFamily="50" charset="-127"/>
              </a:rPr>
              <a:t>Ghz</a:t>
            </a:r>
            <a:endParaRPr lang="en-GB" altLang="ko-KR" dirty="0">
              <a:ea typeface="굴림" pitchFamily="50" charset="-127"/>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Memory		512MB</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Disks		18GB</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RAID-1 (optional)</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SCSI or IDE</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Ethernet Interfaces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2 x 10/100 Intel, 2 x 10/100/100 Broadcom</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Redundancy</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ko-KR" dirty="0">
                <a:ea typeface="굴림" pitchFamily="50" charset="-127"/>
              </a:rPr>
              <a:t>hot spare serves as backup to N production units</a:t>
            </a:r>
          </a:p>
        </p:txBody>
      </p:sp>
    </p:spTree>
    <p:extLst>
      <p:ext uri="{BB962C8B-B14F-4D97-AF65-F5344CB8AC3E}">
        <p14:creationId xmlns:p14="http://schemas.microsoft.com/office/powerpoint/2010/main" val="95825553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Open Routing Platform : XORP</a:t>
            </a:r>
            <a:endParaRPr lang="ko-KR" altLang="en-US" dirty="0"/>
          </a:p>
        </p:txBody>
      </p:sp>
      <p:sp>
        <p:nvSpPr>
          <p:cNvPr id="3" name="내용 개체 틀 2"/>
          <p:cNvSpPr>
            <a:spLocks noGrp="1"/>
          </p:cNvSpPr>
          <p:nvPr>
            <p:ph idx="1"/>
          </p:nvPr>
        </p:nvSpPr>
        <p:spPr/>
        <p:txBody>
          <a:bodyPr/>
          <a:lstStyle/>
          <a:p>
            <a:pPr marL="0" indent="0">
              <a:lnSpc>
                <a:spcPct val="40000"/>
              </a:lnSpc>
              <a:buFont typeface="Wingdings" pitchFamily="2" charset="2"/>
              <a:buNone/>
            </a:pPr>
            <a:endParaRPr lang="en-US" altLang="ko-KR" i="1" dirty="0">
              <a:solidFill>
                <a:schemeClr val="accent1"/>
              </a:solidFill>
              <a:ea typeface="굴림" pitchFamily="50" charset="-127"/>
            </a:endParaRPr>
          </a:p>
          <a:p>
            <a:r>
              <a:rPr lang="en-US" altLang="ko-KR" sz="3200" i="1" dirty="0" err="1">
                <a:ea typeface="굴림" pitchFamily="50" charset="-127"/>
              </a:rPr>
              <a:t>eXtensible</a:t>
            </a:r>
            <a:r>
              <a:rPr lang="en-US" altLang="ko-KR" sz="3200" i="1" dirty="0">
                <a:ea typeface="굴림" pitchFamily="50" charset="-127"/>
              </a:rPr>
              <a:t> Open Router Platform</a:t>
            </a:r>
            <a:endParaRPr lang="en-US" altLang="ko-KR" sz="3000" dirty="0" smtClean="0">
              <a:ea typeface="굴림" pitchFamily="50" charset="-127"/>
            </a:endParaRPr>
          </a:p>
          <a:p>
            <a:r>
              <a:rPr lang="en-US" altLang="ko-KR" sz="3000" dirty="0" smtClean="0">
                <a:ea typeface="굴림" pitchFamily="50" charset="-127"/>
              </a:rPr>
              <a:t>Open </a:t>
            </a:r>
            <a:r>
              <a:rPr lang="en-US" altLang="ko-KR" sz="3000" dirty="0">
                <a:ea typeface="굴림" pitchFamily="50" charset="-127"/>
              </a:rPr>
              <a:t>source router software suite, </a:t>
            </a:r>
            <a:r>
              <a:rPr lang="en-US" altLang="ko-KR" i="1" dirty="0">
                <a:solidFill>
                  <a:schemeClr val="accent1"/>
                </a:solidFill>
                <a:ea typeface="굴림" pitchFamily="50" charset="-127"/>
              </a:rPr>
              <a:t>designed from the outset with extensibility in mind</a:t>
            </a:r>
            <a:r>
              <a:rPr lang="en-US" altLang="ko-KR" i="1" dirty="0" smtClean="0">
                <a:solidFill>
                  <a:schemeClr val="accent1"/>
                </a:solidFill>
                <a:ea typeface="굴림" pitchFamily="50" charset="-127"/>
              </a:rPr>
              <a:t>.</a:t>
            </a:r>
            <a:endParaRPr lang="en-US" altLang="ko-KR" i="1" dirty="0">
              <a:solidFill>
                <a:schemeClr val="accent1"/>
              </a:solidFill>
              <a:ea typeface="굴림" pitchFamily="50" charset="-127"/>
            </a:endParaRPr>
          </a:p>
          <a:p>
            <a:pPr lvl="1">
              <a:lnSpc>
                <a:spcPct val="110000"/>
              </a:lnSpc>
            </a:pPr>
            <a:r>
              <a:rPr lang="en-US" altLang="ko-KR" dirty="0" smtClean="0">
                <a:ea typeface="굴림" pitchFamily="50" charset="-127"/>
              </a:rPr>
              <a:t>Main </a:t>
            </a:r>
            <a:r>
              <a:rPr lang="en-US" altLang="ko-KR" dirty="0">
                <a:ea typeface="굴림" pitchFamily="50" charset="-127"/>
              </a:rPr>
              <a:t>core unicast and multicast routing protocols.</a:t>
            </a:r>
          </a:p>
          <a:p>
            <a:pPr lvl="1">
              <a:lnSpc>
                <a:spcPct val="110000"/>
              </a:lnSpc>
            </a:pPr>
            <a:r>
              <a:rPr lang="en-US" altLang="ko-KR" dirty="0">
                <a:ea typeface="굴림" pitchFamily="50" charset="-127"/>
              </a:rPr>
              <a:t>Event-driven multi-process architecture.</a:t>
            </a:r>
          </a:p>
          <a:p>
            <a:pPr lvl="1">
              <a:lnSpc>
                <a:spcPct val="110000"/>
              </a:lnSpc>
            </a:pPr>
            <a:r>
              <a:rPr lang="en-US" altLang="ko-KR" dirty="0">
                <a:ea typeface="굴림" pitchFamily="50" charset="-127"/>
              </a:rPr>
              <a:t>BSD-style license </a:t>
            </a:r>
          </a:p>
          <a:p>
            <a:pPr lvl="1">
              <a:lnSpc>
                <a:spcPct val="110000"/>
              </a:lnSpc>
            </a:pPr>
            <a:r>
              <a:rPr lang="en-US" altLang="ko-KR" dirty="0">
                <a:ea typeface="굴림" pitchFamily="50" charset="-127"/>
              </a:rPr>
              <a:t>560,000 lines of C</a:t>
            </a:r>
            <a:r>
              <a:rPr lang="en-US" altLang="ko-KR" dirty="0" smtClean="0">
                <a:ea typeface="굴림" pitchFamily="50" charset="-127"/>
              </a:rPr>
              <a:t>++</a:t>
            </a:r>
            <a:endParaRPr lang="en-US" altLang="ko-KR" dirty="0">
              <a:ea typeface="굴림" pitchFamily="50" charset="-127"/>
            </a:endParaRPr>
          </a:p>
        </p:txBody>
      </p:sp>
    </p:spTree>
    <p:extLst>
      <p:ext uri="{BB962C8B-B14F-4D97-AF65-F5344CB8AC3E}">
        <p14:creationId xmlns:p14="http://schemas.microsoft.com/office/powerpoint/2010/main" val="3000120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ko-KR">
                <a:ea typeface="굴림" pitchFamily="50" charset="-127"/>
              </a:rPr>
              <a:t>XORP Contributions</a:t>
            </a:r>
          </a:p>
        </p:txBody>
      </p:sp>
      <p:sp>
        <p:nvSpPr>
          <p:cNvPr id="33795" name="Rectangle 3"/>
          <p:cNvSpPr>
            <a:spLocks noGrp="1" noChangeArrowheads="1"/>
          </p:cNvSpPr>
          <p:nvPr>
            <p:ph type="body" idx="1"/>
          </p:nvPr>
        </p:nvSpPr>
        <p:spPr/>
        <p:txBody>
          <a:bodyPr/>
          <a:lstStyle/>
          <a:p>
            <a:r>
              <a:rPr lang="en-US" altLang="ko-KR" dirty="0">
                <a:ea typeface="굴림" pitchFamily="50" charset="-127"/>
              </a:rPr>
              <a:t>Staged design for BGP, RIB.</a:t>
            </a:r>
          </a:p>
          <a:p>
            <a:r>
              <a:rPr lang="en-US" altLang="ko-KR" dirty="0">
                <a:ea typeface="굴림" pitchFamily="50" charset="-127"/>
              </a:rPr>
              <a:t>Scriptable inter-process communication mechanism.</a:t>
            </a:r>
          </a:p>
          <a:p>
            <a:r>
              <a:rPr lang="en-US" altLang="ko-KR" dirty="0">
                <a:ea typeface="굴림" pitchFamily="50" charset="-127"/>
              </a:rPr>
              <a:t>Dynamically extensible command-line interface and router management software.</a:t>
            </a:r>
          </a:p>
          <a:p>
            <a:r>
              <a:rPr lang="en-US" altLang="ko-KR" dirty="0">
                <a:ea typeface="굴림" pitchFamily="50" charset="-127"/>
              </a:rPr>
              <a:t>Extensible policy framework.</a:t>
            </a:r>
          </a:p>
          <a:p>
            <a:endParaRPr lang="en-US" altLang="ko-KR" dirty="0">
              <a:ea typeface="굴림" pitchFamily="50" charset="-127"/>
            </a:endParaRPr>
          </a:p>
          <a:p>
            <a:pPr marL="457200" lvl="1" indent="0">
              <a:buFont typeface="Wingdings" pitchFamily="2" charset="2"/>
              <a:buNone/>
            </a:pPr>
            <a:r>
              <a:rPr lang="en-US" altLang="ko-KR" i="1" dirty="0">
                <a:ea typeface="굴림" pitchFamily="50" charset="-127"/>
              </a:rPr>
              <a:t>First fully extensible, event-driven, open-source routing protocol suite:  </a:t>
            </a:r>
            <a:r>
              <a:rPr lang="en-US" altLang="ko-KR" dirty="0">
                <a:latin typeface="Helvetica" pitchFamily="1" charset="0"/>
                <a:ea typeface="굴림" pitchFamily="50" charset="-127"/>
              </a:rPr>
              <a:t>www.xorp.org</a:t>
            </a:r>
            <a:r>
              <a:rPr lang="en-US" altLang="ko-KR" dirty="0">
                <a:ea typeface="굴림" pitchFamily="50" charset="-127"/>
              </a:rPr>
              <a:t>.</a:t>
            </a:r>
          </a:p>
        </p:txBody>
      </p:sp>
    </p:spTree>
    <p:extLst>
      <p:ext uri="{BB962C8B-B14F-4D97-AF65-F5344CB8AC3E}">
        <p14:creationId xmlns:p14="http://schemas.microsoft.com/office/powerpoint/2010/main" val="1158930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ko-KR">
                <a:ea typeface="굴림" pitchFamily="50" charset="-127"/>
              </a:rPr>
              <a:t>XORP Status: IGP Standards</a:t>
            </a:r>
          </a:p>
        </p:txBody>
      </p:sp>
      <p:sp>
        <p:nvSpPr>
          <p:cNvPr id="92163" name="Rectangle 3"/>
          <p:cNvSpPr>
            <a:spLocks noGrp="1" noChangeArrowheads="1"/>
          </p:cNvSpPr>
          <p:nvPr>
            <p:ph type="body" idx="1"/>
          </p:nvPr>
        </p:nvSpPr>
        <p:spPr/>
        <p:txBody>
          <a:bodyPr/>
          <a:lstStyle/>
          <a:p>
            <a:pPr>
              <a:lnSpc>
                <a:spcPct val="120000"/>
              </a:lnSpc>
              <a:buFont typeface="Wingdings" pitchFamily="2" charset="2"/>
              <a:buNone/>
            </a:pPr>
            <a:r>
              <a:rPr lang="en-US" altLang="ko-KR" b="1">
                <a:ea typeface="굴림" pitchFamily="50" charset="-127"/>
              </a:rPr>
              <a:t>RIP and RIPng:</a:t>
            </a:r>
            <a:endParaRPr lang="en-US" altLang="ko-KR">
              <a:ea typeface="굴림" pitchFamily="50" charset="-127"/>
            </a:endParaRPr>
          </a:p>
          <a:p>
            <a:pPr>
              <a:lnSpc>
                <a:spcPct val="120000"/>
              </a:lnSpc>
            </a:pPr>
            <a:r>
              <a:rPr lang="en-US" altLang="ko-KR">
                <a:ea typeface="굴림" pitchFamily="50" charset="-127"/>
              </a:rPr>
              <a:t>RFC 2453 (RIP version 2)</a:t>
            </a:r>
          </a:p>
          <a:p>
            <a:pPr>
              <a:lnSpc>
                <a:spcPct val="120000"/>
              </a:lnSpc>
            </a:pPr>
            <a:r>
              <a:rPr lang="en-US" altLang="ko-KR">
                <a:ea typeface="굴림" pitchFamily="50" charset="-127"/>
              </a:rPr>
              <a:t>RFC 2082 (RIP-2 MD5 Authentication)</a:t>
            </a:r>
          </a:p>
          <a:p>
            <a:pPr>
              <a:lnSpc>
                <a:spcPct val="120000"/>
              </a:lnSpc>
            </a:pPr>
            <a:r>
              <a:rPr lang="en-US" altLang="ko-KR">
                <a:ea typeface="굴림" pitchFamily="50" charset="-127"/>
              </a:rPr>
              <a:t>RFC 2080 (RIPng for IPv6)</a:t>
            </a:r>
          </a:p>
          <a:p>
            <a:pPr>
              <a:lnSpc>
                <a:spcPct val="120000"/>
              </a:lnSpc>
            </a:pPr>
            <a:endParaRPr lang="en-US" altLang="ko-KR">
              <a:ea typeface="굴림" pitchFamily="50" charset="-127"/>
            </a:endParaRPr>
          </a:p>
          <a:p>
            <a:pPr>
              <a:lnSpc>
                <a:spcPct val="120000"/>
              </a:lnSpc>
              <a:buFont typeface="Wingdings" pitchFamily="2" charset="2"/>
              <a:buNone/>
            </a:pPr>
            <a:r>
              <a:rPr lang="en-US" altLang="ko-KR" b="1">
                <a:ea typeface="굴림" pitchFamily="50" charset="-127"/>
              </a:rPr>
              <a:t>OSPFv2:</a:t>
            </a:r>
            <a:endParaRPr lang="en-US" altLang="ko-KR">
              <a:ea typeface="굴림" pitchFamily="50" charset="-127"/>
            </a:endParaRPr>
          </a:p>
          <a:p>
            <a:pPr>
              <a:lnSpc>
                <a:spcPct val="120000"/>
              </a:lnSpc>
            </a:pPr>
            <a:r>
              <a:rPr lang="en-US" altLang="ko-KR">
                <a:ea typeface="굴림" pitchFamily="50" charset="-127"/>
              </a:rPr>
              <a:t>RFC 2328 (OSPF Version 2)</a:t>
            </a:r>
          </a:p>
          <a:p>
            <a:pPr>
              <a:lnSpc>
                <a:spcPct val="120000"/>
              </a:lnSpc>
            </a:pPr>
            <a:r>
              <a:rPr lang="en-US" altLang="ko-KR">
                <a:ea typeface="굴림" pitchFamily="50" charset="-127"/>
              </a:rPr>
              <a:t>RFC 3101 (The OSPF Not-So-Stubby Area (NSSA) Option)</a:t>
            </a:r>
          </a:p>
          <a:p>
            <a:pPr>
              <a:lnSpc>
                <a:spcPct val="120000"/>
              </a:lnSpc>
            </a:pPr>
            <a:endParaRPr lang="en-US" altLang="ko-KR">
              <a:ea typeface="굴림" pitchFamily="50" charset="-127"/>
            </a:endParaRPr>
          </a:p>
          <a:p>
            <a:pPr>
              <a:lnSpc>
                <a:spcPct val="120000"/>
              </a:lnSpc>
            </a:pPr>
            <a:endParaRPr lang="en-US" altLang="ko-KR">
              <a:ea typeface="굴림" pitchFamily="50" charset="-127"/>
            </a:endParaRPr>
          </a:p>
          <a:p>
            <a:pPr>
              <a:lnSpc>
                <a:spcPct val="120000"/>
              </a:lnSpc>
            </a:pPr>
            <a:endParaRPr lang="en-US" altLang="ko-KR">
              <a:ea typeface="굴림" pitchFamily="50" charset="-127"/>
            </a:endParaRPr>
          </a:p>
        </p:txBody>
      </p:sp>
    </p:spTree>
    <p:extLst>
      <p:ext uri="{BB962C8B-B14F-4D97-AF65-F5344CB8AC3E}">
        <p14:creationId xmlns:p14="http://schemas.microsoft.com/office/powerpoint/2010/main" val="1010452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ko-KR">
                <a:ea typeface="굴림" pitchFamily="50" charset="-127"/>
              </a:rPr>
              <a:t>XORP Status: BGP Standards</a:t>
            </a:r>
          </a:p>
        </p:txBody>
      </p:sp>
      <p:sp>
        <p:nvSpPr>
          <p:cNvPr id="93187" name="Rectangle 3"/>
          <p:cNvSpPr>
            <a:spLocks noGrp="1" noChangeArrowheads="1"/>
          </p:cNvSpPr>
          <p:nvPr>
            <p:ph type="body" idx="1"/>
          </p:nvPr>
        </p:nvSpPr>
        <p:spPr/>
        <p:txBody>
          <a:bodyPr/>
          <a:lstStyle/>
          <a:p>
            <a:pPr>
              <a:lnSpc>
                <a:spcPct val="130000"/>
              </a:lnSpc>
            </a:pPr>
            <a:r>
              <a:rPr lang="en-US" altLang="ko-KR" sz="2000" b="1">
                <a:ea typeface="굴림" pitchFamily="50" charset="-127"/>
              </a:rPr>
              <a:t>draft-ietf-idr-bgp4-26  </a:t>
            </a:r>
            <a:r>
              <a:rPr lang="en-US" altLang="ko-KR" sz="2000">
                <a:ea typeface="굴림" pitchFamily="50" charset="-127"/>
              </a:rPr>
              <a:t>(A Border Gateway Protocol 4 (BGP-4))</a:t>
            </a:r>
          </a:p>
          <a:p>
            <a:pPr>
              <a:lnSpc>
                <a:spcPct val="130000"/>
              </a:lnSpc>
            </a:pPr>
            <a:r>
              <a:rPr lang="en-US" altLang="ko-KR" sz="2000" b="1">
                <a:ea typeface="굴림" pitchFamily="50" charset="-127"/>
              </a:rPr>
              <a:t>RFC 3392</a:t>
            </a:r>
            <a:r>
              <a:rPr lang="en-US" altLang="ko-KR" sz="2000">
                <a:ea typeface="굴림" pitchFamily="50" charset="-127"/>
              </a:rPr>
              <a:t> (Capabilities Advertisement with BGP-4)</a:t>
            </a:r>
          </a:p>
          <a:p>
            <a:pPr>
              <a:lnSpc>
                <a:spcPct val="130000"/>
              </a:lnSpc>
            </a:pPr>
            <a:r>
              <a:rPr lang="en-US" altLang="ko-KR" sz="2000" b="1">
                <a:ea typeface="굴림" pitchFamily="50" charset="-127"/>
              </a:rPr>
              <a:t>draft-ietf-idr-rfc2858bis-03  </a:t>
            </a:r>
            <a:r>
              <a:rPr lang="en-US" altLang="ko-KR" sz="2000">
                <a:ea typeface="굴림" pitchFamily="50" charset="-127"/>
              </a:rPr>
              <a:t>(Multiprotocol Extensions for BGP-4)</a:t>
            </a:r>
          </a:p>
          <a:p>
            <a:pPr>
              <a:lnSpc>
                <a:spcPct val="130000"/>
              </a:lnSpc>
            </a:pPr>
            <a:r>
              <a:rPr lang="en-US" altLang="ko-KR" sz="2000" b="1">
                <a:ea typeface="굴림" pitchFamily="50" charset="-127"/>
              </a:rPr>
              <a:t>RFC 2545</a:t>
            </a:r>
            <a:r>
              <a:rPr lang="en-US" altLang="ko-KR" sz="2000">
                <a:ea typeface="굴림" pitchFamily="50" charset="-127"/>
              </a:rPr>
              <a:t> (Multiprotocol Extensions for IPv6 Inter-Domain Routing)</a:t>
            </a:r>
          </a:p>
          <a:p>
            <a:pPr>
              <a:lnSpc>
                <a:spcPct val="130000"/>
              </a:lnSpc>
            </a:pPr>
            <a:r>
              <a:rPr lang="en-US" altLang="ko-KR" sz="2000" b="1">
                <a:ea typeface="굴림" pitchFamily="50" charset="-127"/>
              </a:rPr>
              <a:t>RFC 3392</a:t>
            </a:r>
            <a:r>
              <a:rPr lang="en-US" altLang="ko-KR" sz="2000">
                <a:ea typeface="굴림" pitchFamily="50" charset="-127"/>
              </a:rPr>
              <a:t> (Capabilities Advertisement with BGP-4)</a:t>
            </a:r>
          </a:p>
          <a:p>
            <a:pPr>
              <a:lnSpc>
                <a:spcPct val="130000"/>
              </a:lnSpc>
            </a:pPr>
            <a:r>
              <a:rPr lang="en-US" altLang="ko-KR" sz="2000" b="1">
                <a:ea typeface="굴림" pitchFamily="50" charset="-127"/>
              </a:rPr>
              <a:t>RFC 1997</a:t>
            </a:r>
            <a:r>
              <a:rPr lang="en-US" altLang="ko-KR" sz="2000">
                <a:ea typeface="굴림" pitchFamily="50" charset="-127"/>
              </a:rPr>
              <a:t> (BGP Communities Attribute)</a:t>
            </a:r>
          </a:p>
          <a:p>
            <a:pPr>
              <a:lnSpc>
                <a:spcPct val="130000"/>
              </a:lnSpc>
            </a:pPr>
            <a:r>
              <a:rPr lang="en-US" altLang="ko-KR" sz="2000" b="1">
                <a:ea typeface="굴림" pitchFamily="50" charset="-127"/>
              </a:rPr>
              <a:t>RFC 2796</a:t>
            </a:r>
            <a:r>
              <a:rPr lang="en-US" altLang="ko-KR" sz="2000">
                <a:ea typeface="굴림" pitchFamily="50" charset="-127"/>
              </a:rPr>
              <a:t> (BGP Route Reflection - An Alternative to Full Mesh IBGP)</a:t>
            </a:r>
          </a:p>
          <a:p>
            <a:pPr>
              <a:lnSpc>
                <a:spcPct val="130000"/>
              </a:lnSpc>
            </a:pPr>
            <a:r>
              <a:rPr lang="en-US" altLang="ko-KR" sz="2000" b="1">
                <a:ea typeface="굴림" pitchFamily="50" charset="-127"/>
              </a:rPr>
              <a:t>RFC 3065</a:t>
            </a:r>
            <a:r>
              <a:rPr lang="en-US" altLang="ko-KR" sz="2000">
                <a:ea typeface="굴림" pitchFamily="50" charset="-127"/>
              </a:rPr>
              <a:t> (Autonomous System Confederations for BGP)</a:t>
            </a:r>
          </a:p>
          <a:p>
            <a:pPr>
              <a:lnSpc>
                <a:spcPct val="130000"/>
              </a:lnSpc>
            </a:pPr>
            <a:r>
              <a:rPr lang="en-US" altLang="ko-KR" sz="2000" b="1">
                <a:ea typeface="굴림" pitchFamily="50" charset="-127"/>
              </a:rPr>
              <a:t>RFC 2439</a:t>
            </a:r>
            <a:r>
              <a:rPr lang="en-US" altLang="ko-KR" sz="2000">
                <a:ea typeface="굴림" pitchFamily="50" charset="-127"/>
              </a:rPr>
              <a:t> (BGP Route Flap Damping)</a:t>
            </a:r>
            <a:endParaRPr lang="en-US" altLang="ko-KR">
              <a:ea typeface="굴림" pitchFamily="50" charset="-127"/>
            </a:endParaRPr>
          </a:p>
          <a:p>
            <a:pPr>
              <a:lnSpc>
                <a:spcPct val="90000"/>
              </a:lnSpc>
            </a:pPr>
            <a:endParaRPr lang="en-US" altLang="ko-KR">
              <a:ea typeface="굴림" pitchFamily="50" charset="-127"/>
            </a:endParaRPr>
          </a:p>
        </p:txBody>
      </p:sp>
    </p:spTree>
    <p:extLst>
      <p:ext uri="{BB962C8B-B14F-4D97-AF65-F5344CB8AC3E}">
        <p14:creationId xmlns:p14="http://schemas.microsoft.com/office/powerpoint/2010/main" val="2778639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GNU</a:t>
            </a:r>
            <a:endParaRPr lang="ko-KR" altLang="en-US" dirty="0"/>
          </a:p>
        </p:txBody>
      </p:sp>
      <p:sp>
        <p:nvSpPr>
          <p:cNvPr id="3" name="내용 개체 틀 2"/>
          <p:cNvSpPr>
            <a:spLocks noGrp="1"/>
          </p:cNvSpPr>
          <p:nvPr>
            <p:ph idx="1"/>
          </p:nvPr>
        </p:nvSpPr>
        <p:spPr/>
        <p:txBody>
          <a:bodyPr/>
          <a:lstStyle/>
          <a:p>
            <a:r>
              <a:rPr lang="en-US" altLang="ko-KR" sz="2400" dirty="0" smtClean="0"/>
              <a:t>Goal: to </a:t>
            </a:r>
            <a:r>
              <a:rPr lang="en-US" altLang="ko-KR" sz="2400" dirty="0"/>
              <a:t>bring a wholly free software operating system into </a:t>
            </a:r>
            <a:r>
              <a:rPr lang="en-US" altLang="ko-KR" sz="2400" dirty="0" smtClean="0"/>
              <a:t>existence, a </a:t>
            </a:r>
            <a:r>
              <a:rPr lang="en-US" altLang="ko-KR" sz="2400" dirty="0"/>
              <a:t>Unix-like computer operating system developed by the GNU </a:t>
            </a:r>
            <a:r>
              <a:rPr lang="en-US" altLang="ko-KR" sz="2400" dirty="0" smtClean="0"/>
              <a:t>Project</a:t>
            </a:r>
          </a:p>
          <a:p>
            <a:r>
              <a:rPr lang="en-US" altLang="ko-KR" sz="2400" dirty="0" smtClean="0"/>
              <a:t>is </a:t>
            </a:r>
            <a:r>
              <a:rPr lang="en-US" altLang="ko-KR" sz="2400" dirty="0"/>
              <a:t>a recursive acronym for </a:t>
            </a:r>
            <a:r>
              <a:rPr lang="en-US" altLang="ko-KR" sz="2400" i="1" dirty="0"/>
              <a:t>"GNU's Not Unix</a:t>
            </a:r>
            <a:r>
              <a:rPr lang="en-US" altLang="ko-KR" sz="2400" i="1" dirty="0" smtClean="0"/>
              <a:t>!"</a:t>
            </a:r>
            <a:r>
              <a:rPr lang="en-US" altLang="ko-KR" sz="2400" dirty="0" smtClean="0"/>
              <a:t>,</a:t>
            </a:r>
            <a:r>
              <a:rPr lang="en-US" altLang="ko-KR" sz="2400" baseline="30000" dirty="0"/>
              <a:t> </a:t>
            </a:r>
            <a:r>
              <a:rPr lang="en-US" altLang="ko-KR" sz="2400" dirty="0" smtClean="0"/>
              <a:t>chosen </a:t>
            </a:r>
            <a:r>
              <a:rPr lang="en-US" altLang="ko-KR" sz="2400" dirty="0"/>
              <a:t>because GNU's design is Unix-like, but differs from Unix by being free software and containing no Unix </a:t>
            </a:r>
            <a:r>
              <a:rPr lang="en-US" altLang="ko-KR" sz="2400" dirty="0" smtClean="0"/>
              <a:t>code</a:t>
            </a:r>
          </a:p>
          <a:p>
            <a:r>
              <a:rPr lang="en-US" altLang="ko-KR" sz="2400" dirty="0"/>
              <a:t>Development of GNU was initiated by Richard Stallman in </a:t>
            </a:r>
            <a:r>
              <a:rPr lang="en-US" altLang="ko-KR" sz="2400" dirty="0" smtClean="0"/>
              <a:t>1983</a:t>
            </a:r>
          </a:p>
          <a:p>
            <a:r>
              <a:rPr lang="en-US" altLang="ko-KR" sz="2400" dirty="0"/>
              <a:t>GNU Manifesto: free to study the source code of the software they use, free to share the software with other people, free to modify the behavior of the software, and free to publish their modified versions of the software : </a:t>
            </a:r>
            <a:r>
              <a:rPr lang="en-US" altLang="ko-KR" sz="2400" b="1" dirty="0">
                <a:solidFill>
                  <a:srgbClr val="0000FF"/>
                </a:solidFill>
              </a:rPr>
              <a:t>GNU General Public </a:t>
            </a:r>
            <a:r>
              <a:rPr lang="en-US" altLang="ko-KR" sz="2400" b="1" dirty="0" smtClean="0">
                <a:solidFill>
                  <a:srgbClr val="0000FF"/>
                </a:solidFill>
              </a:rPr>
              <a:t>License(GPL)</a:t>
            </a:r>
            <a:endParaRPr lang="en-US" altLang="ko-KR" sz="2400" b="1" dirty="0">
              <a:solidFill>
                <a:srgbClr val="0000FF"/>
              </a:solidFill>
            </a:endParaRPr>
          </a:p>
          <a:p>
            <a:pPr marL="0" indent="0">
              <a:buNone/>
            </a:pPr>
            <a:endParaRPr lang="en-US" altLang="ko-KR" sz="2400" dirty="0" smtClean="0"/>
          </a:p>
          <a:p>
            <a:endParaRPr lang="en-US" altLang="ko-KR" dirty="0"/>
          </a:p>
          <a:p>
            <a:endParaRPr lang="ko-KR" altLang="en-US" dirty="0"/>
          </a:p>
        </p:txBody>
      </p:sp>
    </p:spTree>
    <p:extLst>
      <p:ext uri="{BB962C8B-B14F-4D97-AF65-F5344CB8AC3E}">
        <p14:creationId xmlns:p14="http://schemas.microsoft.com/office/powerpoint/2010/main" val="2275930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ko-KR">
                <a:ea typeface="굴림" pitchFamily="50" charset="-127"/>
              </a:rPr>
              <a:t>XORP Status: Multicast Standards</a:t>
            </a:r>
          </a:p>
        </p:txBody>
      </p:sp>
      <p:sp>
        <p:nvSpPr>
          <p:cNvPr id="94211" name="Rectangle 3"/>
          <p:cNvSpPr>
            <a:spLocks noGrp="1" noChangeArrowheads="1"/>
          </p:cNvSpPr>
          <p:nvPr>
            <p:ph type="body" idx="1"/>
          </p:nvPr>
        </p:nvSpPr>
        <p:spPr/>
        <p:txBody>
          <a:bodyPr/>
          <a:lstStyle/>
          <a:p>
            <a:pPr>
              <a:buFont typeface="Wingdings" pitchFamily="2" charset="2"/>
              <a:buNone/>
            </a:pPr>
            <a:r>
              <a:rPr lang="en-US" altLang="ko-KR" b="1">
                <a:ea typeface="굴림" pitchFamily="50" charset="-127"/>
              </a:rPr>
              <a:t>PIM-SM:</a:t>
            </a:r>
            <a:endParaRPr lang="en-US" altLang="ko-KR">
              <a:ea typeface="굴림" pitchFamily="50" charset="-127"/>
            </a:endParaRPr>
          </a:p>
          <a:p>
            <a:r>
              <a:rPr lang="en-US" altLang="ko-KR">
                <a:ea typeface="굴림" pitchFamily="50" charset="-127"/>
              </a:rPr>
              <a:t>draft-ietf-pim-sm-v2-new-11 (without SSM).</a:t>
            </a:r>
          </a:p>
          <a:p>
            <a:r>
              <a:rPr lang="en-US" altLang="ko-KR">
                <a:ea typeface="굴림" pitchFamily="50" charset="-127"/>
              </a:rPr>
              <a:t>draft-ietf-pim-sm-bsr-03</a:t>
            </a:r>
          </a:p>
          <a:p>
            <a:endParaRPr lang="en-US" altLang="ko-KR">
              <a:ea typeface="굴림" pitchFamily="50" charset="-127"/>
            </a:endParaRPr>
          </a:p>
          <a:p>
            <a:pPr>
              <a:buFont typeface="Wingdings" pitchFamily="2" charset="2"/>
              <a:buNone/>
            </a:pPr>
            <a:r>
              <a:rPr lang="en-US" altLang="ko-KR" b="1">
                <a:ea typeface="굴림" pitchFamily="50" charset="-127"/>
              </a:rPr>
              <a:t>IGMP v1 and v2:</a:t>
            </a:r>
            <a:endParaRPr lang="en-US" altLang="ko-KR">
              <a:ea typeface="굴림" pitchFamily="50" charset="-127"/>
            </a:endParaRPr>
          </a:p>
          <a:p>
            <a:r>
              <a:rPr lang="en-US" altLang="ko-KR">
                <a:ea typeface="굴림" pitchFamily="50" charset="-127"/>
              </a:rPr>
              <a:t>RFC 2236</a:t>
            </a:r>
          </a:p>
          <a:p>
            <a:endParaRPr lang="en-US" altLang="ko-KR">
              <a:ea typeface="굴림" pitchFamily="50" charset="-127"/>
            </a:endParaRPr>
          </a:p>
          <a:p>
            <a:pPr>
              <a:buFont typeface="Wingdings" pitchFamily="2" charset="2"/>
              <a:buNone/>
            </a:pPr>
            <a:r>
              <a:rPr lang="en-US" altLang="ko-KR" b="1">
                <a:ea typeface="굴림" pitchFamily="50" charset="-127"/>
              </a:rPr>
              <a:t>MLD v1:</a:t>
            </a:r>
            <a:endParaRPr lang="en-US" altLang="ko-KR">
              <a:ea typeface="굴림" pitchFamily="50" charset="-127"/>
            </a:endParaRPr>
          </a:p>
          <a:p>
            <a:r>
              <a:rPr lang="en-US" altLang="ko-KR">
                <a:ea typeface="굴림" pitchFamily="50" charset="-127"/>
              </a:rPr>
              <a:t>RFC 2710</a:t>
            </a:r>
            <a:endParaRPr lang="en-US" altLang="ko-KR" sz="2800">
              <a:ea typeface="굴림" pitchFamily="50" charset="-127"/>
            </a:endParaRPr>
          </a:p>
        </p:txBody>
      </p:sp>
    </p:spTree>
    <p:extLst>
      <p:ext uri="{BB962C8B-B14F-4D97-AF65-F5344CB8AC3E}">
        <p14:creationId xmlns:p14="http://schemas.microsoft.com/office/powerpoint/2010/main" val="4173346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8229600" cy="579438"/>
          </a:xfrm>
        </p:spPr>
        <p:txBody>
          <a:bodyPr/>
          <a:lstStyle/>
          <a:p>
            <a:r>
              <a:rPr lang="en-US" altLang="ko-KR" dirty="0">
                <a:ea typeface="굴림" pitchFamily="50" charset="-127"/>
              </a:rPr>
              <a:t>XORP </a:t>
            </a:r>
            <a:r>
              <a:rPr lang="en-US" altLang="ko-KR" dirty="0" smtClean="0">
                <a:ea typeface="굴림" pitchFamily="50" charset="-127"/>
              </a:rPr>
              <a:t>Processes</a:t>
            </a:r>
            <a:endParaRPr lang="en-US" altLang="ko-KR" dirty="0">
              <a:ea typeface="굴림" pitchFamily="50" charset="-127"/>
            </a:endParaRPr>
          </a:p>
        </p:txBody>
      </p:sp>
      <p:sp>
        <p:nvSpPr>
          <p:cNvPr id="7171" name="Rectangle 3"/>
          <p:cNvSpPr>
            <a:spLocks noGrp="1" noChangeArrowheads="1"/>
          </p:cNvSpPr>
          <p:nvPr>
            <p:ph type="body" idx="1"/>
          </p:nvPr>
        </p:nvSpPr>
        <p:spPr>
          <a:xfrm>
            <a:off x="228600" y="1231776"/>
            <a:ext cx="2133600" cy="3061320"/>
          </a:xfrm>
          <a:solidFill>
            <a:srgbClr val="FFFF00"/>
          </a:solidFill>
          <a:effectLst>
            <a:outerShdw dist="107763" dir="2700000" algn="ctr" rotWithShape="0">
              <a:schemeClr val="bg2"/>
            </a:outerShdw>
          </a:effectLst>
        </p:spPr>
        <p:txBody>
          <a:bodyPr/>
          <a:lstStyle/>
          <a:p>
            <a:pPr marL="0" indent="0">
              <a:buFont typeface="Wingdings" pitchFamily="2" charset="2"/>
              <a:buNone/>
            </a:pPr>
            <a:r>
              <a:rPr lang="en-US" altLang="ko-KR" sz="2000" dirty="0">
                <a:ea typeface="굴림" pitchFamily="50" charset="-127"/>
              </a:rPr>
              <a:t>Multi-process architecture, providing isolation boundaries between separate functional elements.</a:t>
            </a:r>
            <a:endParaRPr lang="en-US" altLang="ko-KR" dirty="0">
              <a:ea typeface="굴림" pitchFamily="50" charset="-127"/>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090761"/>
            <a:ext cx="6146800" cy="5362575"/>
          </a:xfrm>
          <a:prstGeom prst="rect">
            <a:avLst/>
          </a:prstGeom>
          <a:noFill/>
          <a:extLst>
            <a:ext uri="{909E8E84-426E-40DD-AFC4-6F175D3DCCD1}">
              <a14:hiddenFill xmlns:a14="http://schemas.microsoft.com/office/drawing/2010/main">
                <a:solidFill>
                  <a:srgbClr val="FFFFFF"/>
                </a:solidFill>
              </a14:hiddenFill>
            </a:ext>
          </a:extLst>
        </p:spPr>
      </p:pic>
      <p:sp>
        <p:nvSpPr>
          <p:cNvPr id="7173" name="Rectangle 5"/>
          <p:cNvSpPr>
            <a:spLocks noChangeArrowheads="1"/>
          </p:cNvSpPr>
          <p:nvPr/>
        </p:nvSpPr>
        <p:spPr bwMode="auto">
          <a:xfrm>
            <a:off x="228600" y="4505672"/>
            <a:ext cx="2133600" cy="1371600"/>
          </a:xfrm>
          <a:prstGeom prst="rect">
            <a:avLst/>
          </a:prstGeom>
          <a:solidFill>
            <a:srgbClr val="92D050"/>
          </a:solidFill>
          <a:ln>
            <a:noFill/>
          </a:ln>
          <a:effectLst>
            <a:outerShdw dist="107763" dir="2700000" algn="ctr" rotWithShape="0">
              <a:schemeClr val="bg2"/>
            </a:outerShdw>
          </a:effectLst>
        </p:spPr>
        <p:txBody>
          <a:bodyPr/>
          <a:lstStyle/>
          <a:p>
            <a:pPr eaLnBrk="1" hangingPunct="1">
              <a:spcBef>
                <a:spcPct val="20000"/>
              </a:spcBef>
              <a:buClr>
                <a:schemeClr val="accent1"/>
              </a:buClr>
              <a:buSzPct val="75000"/>
              <a:buFont typeface="Wingdings" pitchFamily="2" charset="2"/>
              <a:buNone/>
            </a:pPr>
            <a:r>
              <a:rPr lang="en-US" altLang="ko-KR" sz="2000" dirty="0">
                <a:latin typeface="Times New Roman" pitchFamily="18" charset="0"/>
                <a:ea typeface="굴림" pitchFamily="50" charset="-127"/>
              </a:rPr>
              <a:t>Flexible IPC interface between modules</a:t>
            </a:r>
            <a:endParaRPr lang="en-US" altLang="ko-KR" sz="2800" dirty="0">
              <a:latin typeface="Times New Roman" pitchFamily="18" charset="0"/>
              <a:ea typeface="굴림" pitchFamily="50" charset="-127"/>
            </a:endParaRPr>
          </a:p>
        </p:txBody>
      </p:sp>
    </p:spTree>
    <p:extLst>
      <p:ext uri="{BB962C8B-B14F-4D97-AF65-F5344CB8AC3E}">
        <p14:creationId xmlns:p14="http://schemas.microsoft.com/office/powerpoint/2010/main" val="17963685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7313" y="44450"/>
            <a:ext cx="8229600" cy="523220"/>
          </a:xfrm>
        </p:spPr>
        <p:txBody>
          <a:bodyPr/>
          <a:lstStyle/>
          <a:p>
            <a:r>
              <a:rPr lang="en-US" altLang="ko-KR" sz="2800" dirty="0" smtClean="0"/>
              <a:t>Open Wireless Software Platform : </a:t>
            </a:r>
            <a:r>
              <a:rPr lang="en-US" altLang="ko-KR" sz="2800" dirty="0" err="1" smtClean="0"/>
              <a:t>GNUradio</a:t>
            </a:r>
            <a:endParaRPr lang="ko-KR" altLang="en-US" sz="2800" dirty="0"/>
          </a:p>
        </p:txBody>
      </p:sp>
      <p:sp>
        <p:nvSpPr>
          <p:cNvPr id="3" name="내용 개체 틀 2"/>
          <p:cNvSpPr>
            <a:spLocks noGrp="1"/>
          </p:cNvSpPr>
          <p:nvPr>
            <p:ph idx="1"/>
          </p:nvPr>
        </p:nvSpPr>
        <p:spPr/>
        <p:txBody>
          <a:bodyPr/>
          <a:lstStyle/>
          <a:p>
            <a:pPr>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dirty="0"/>
              <a:t>Why GNU Radio?</a:t>
            </a:r>
          </a:p>
          <a:p>
            <a:pPr>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dirty="0"/>
              <a:t>Extensive knowledge involved</a:t>
            </a:r>
          </a:p>
          <a:p>
            <a:pPr>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dirty="0"/>
              <a:t>What is implemented currently?</a:t>
            </a:r>
            <a:endParaRPr lang="en-GB" altLang="zh-TW" dirty="0"/>
          </a:p>
          <a:p>
            <a:pPr>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TW" dirty="0"/>
              <a:t>Library</a:t>
            </a:r>
            <a:endParaRPr lang="en-GB" altLang="zh-CN" dirty="0"/>
          </a:p>
          <a:p>
            <a:pPr>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dirty="0"/>
              <a:t>Architecture</a:t>
            </a:r>
          </a:p>
          <a:p>
            <a:pPr>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TW" dirty="0"/>
              <a:t>D</a:t>
            </a:r>
            <a:r>
              <a:rPr lang="en-GB" altLang="zh-CN" dirty="0"/>
              <a:t>evelopment </a:t>
            </a:r>
            <a:r>
              <a:rPr lang="en-GB" altLang="zh-TW" dirty="0"/>
              <a:t>e</a:t>
            </a:r>
            <a:r>
              <a:rPr lang="en-GB" altLang="zh-CN" dirty="0"/>
              <a:t>nvironment</a:t>
            </a:r>
          </a:p>
          <a:p>
            <a:pPr>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dirty="0"/>
              <a:t>Development </a:t>
            </a:r>
            <a:r>
              <a:rPr lang="en-GB" altLang="zh-CN" dirty="0" smtClean="0"/>
              <a:t>Boards</a:t>
            </a:r>
          </a:p>
          <a:p>
            <a:endParaRPr lang="en-US" altLang="ko-KR" dirty="0" smtClean="0"/>
          </a:p>
        </p:txBody>
      </p:sp>
    </p:spTree>
    <p:extLst>
      <p:ext uri="{BB962C8B-B14F-4D97-AF65-F5344CB8AC3E}">
        <p14:creationId xmlns:p14="http://schemas.microsoft.com/office/powerpoint/2010/main" val="3686088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7504" y="44624"/>
            <a:ext cx="7486650" cy="64135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zh-CN" sz="3600" dirty="0"/>
              <a:t>Why GNU Radio?</a:t>
            </a:r>
          </a:p>
        </p:txBody>
      </p:sp>
      <p:sp>
        <p:nvSpPr>
          <p:cNvPr id="9219" name="Rectangle 3"/>
          <p:cNvSpPr>
            <a:spLocks noGrp="1" noChangeArrowheads="1"/>
          </p:cNvSpPr>
          <p:nvPr>
            <p:ph type="body" idx="1"/>
          </p:nvPr>
        </p:nvSpPr>
        <p:spPr>
          <a:xfrm>
            <a:off x="395536" y="836712"/>
            <a:ext cx="7772400" cy="626646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2000" dirty="0" smtClean="0"/>
              <a:t>Almost free!</a:t>
            </a:r>
          </a:p>
          <a:p>
            <a:pPr lvl="1" latinLnBrk="0">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2000" dirty="0" smtClean="0"/>
              <a:t>All the software are free (Python and C++ source code/</a:t>
            </a:r>
            <a:r>
              <a:rPr lang="en-GB" altLang="zh-CN" sz="2000" dirty="0" err="1" smtClean="0"/>
              <a:t>linux</a:t>
            </a:r>
            <a:r>
              <a:rPr lang="en-GB" altLang="zh-CN" sz="2000" dirty="0" smtClean="0"/>
              <a:t> environment)</a:t>
            </a:r>
          </a:p>
          <a:p>
            <a:pPr lvl="1" latinLnBrk="0">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2000" dirty="0" smtClean="0"/>
              <a:t>In most condition, no need expensive RF test machine!</a:t>
            </a:r>
          </a:p>
          <a:p>
            <a:pPr lvl="1" latinLnBrk="0">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2000" dirty="0" smtClean="0"/>
              <a:t>No need to purchase development and emulation tools</a:t>
            </a:r>
          </a:p>
          <a:p>
            <a:pPr lvl="1" latinLnBrk="0">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2000" dirty="0" smtClean="0"/>
              <a:t>Only a development board needed (Universal Software Radio Peripheral)</a:t>
            </a:r>
            <a:endParaRPr lang="en-GB" altLang="zh-CN" sz="1600" dirty="0"/>
          </a:p>
          <a:p>
            <a:pPr latinLnBrk="0">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1800" dirty="0"/>
              <a:t>Flexible</a:t>
            </a:r>
          </a:p>
          <a:p>
            <a:pPr lvl="1" latinLnBrk="0">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1800" dirty="0"/>
              <a:t>Software: </a:t>
            </a:r>
          </a:p>
          <a:p>
            <a:pPr lvl="2" latinLnBrk="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1600" dirty="0">
                <a:latin typeface="Trebuchet MS" pitchFamily="34" charset="0"/>
              </a:rPr>
              <a:t>reconfigurable for many other modulation methods for both standardize radio or self-defined radio</a:t>
            </a:r>
          </a:p>
          <a:p>
            <a:pPr lvl="2" latinLnBrk="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1600" dirty="0">
                <a:latin typeface="Trebuchet MS" pitchFamily="34" charset="0"/>
              </a:rPr>
              <a:t>it is possible to improve the quality of the received signal by utilizing, in software, certain mathematical algorithms</a:t>
            </a:r>
          </a:p>
          <a:p>
            <a:pPr lvl="1" latinLnBrk="0">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1800" dirty="0"/>
              <a:t>Hardware: </a:t>
            </a:r>
          </a:p>
          <a:p>
            <a:pPr lvl="2" latinLnBrk="0">
              <a:spcBef>
                <a:spcPts val="3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1800" dirty="0">
                <a:latin typeface="Trebuchet MS" pitchFamily="34" charset="0"/>
              </a:rPr>
              <a:t>Rx and </a:t>
            </a:r>
            <a:r>
              <a:rPr lang="en-GB" altLang="zh-CN" sz="1800" dirty="0" err="1">
                <a:latin typeface="Trebuchet MS" pitchFamily="34" charset="0"/>
              </a:rPr>
              <a:t>Tx</a:t>
            </a:r>
            <a:r>
              <a:rPr lang="en-GB" altLang="zh-CN" sz="1800" dirty="0">
                <a:latin typeface="Trebuchet MS" pitchFamily="34" charset="0"/>
              </a:rPr>
              <a:t> are selectable </a:t>
            </a:r>
          </a:p>
          <a:p>
            <a:pPr lvl="2" latinLnBrk="0">
              <a:spcBef>
                <a:spcPts val="3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1800" dirty="0">
                <a:latin typeface="Trebuchet MS" pitchFamily="34" charset="0"/>
              </a:rPr>
              <a:t>Intermediate frequency is controllable </a:t>
            </a:r>
            <a:endParaRPr lang="en-GB" altLang="zh-CN" sz="1400" dirty="0"/>
          </a:p>
          <a:p>
            <a:pPr latinLnBrk="0">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1800" dirty="0"/>
              <a:t>Best choice for research use and radio amateur</a:t>
            </a:r>
          </a:p>
          <a:p>
            <a:pPr latinLnBrk="0">
              <a:spcBef>
                <a:spcPts val="45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zh-CN" sz="1800" dirty="0"/>
          </a:p>
          <a:p>
            <a:pPr lvl="1">
              <a:spcBef>
                <a:spcPts val="45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zh-CN" sz="1800" dirty="0"/>
          </a:p>
        </p:txBody>
      </p:sp>
    </p:spTree>
    <p:extLst>
      <p:ext uri="{BB962C8B-B14F-4D97-AF65-F5344CB8AC3E}">
        <p14:creationId xmlns:p14="http://schemas.microsoft.com/office/powerpoint/2010/main" val="34796166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7504" y="19472"/>
            <a:ext cx="8229600" cy="636587"/>
          </a:xfrm>
          <a:ln/>
          <a:extLst>
            <a:ext uri="{91240B29-F687-4F45-9708-019B960494DF}">
              <a14:hiddenLine xmlns:a14="http://schemas.microsoft.com/office/drawing/2010/main" w="9525">
                <a:solidFill>
                  <a:srgbClr val="000000"/>
                </a:solidFill>
                <a:round/>
                <a:headEnd/>
                <a:tailEnd/>
              </a14:hiddenLine>
            </a:ext>
          </a:extLst>
        </p:spPr>
        <p:txBody>
          <a:bodyPr lIns="0" tIns="0" rIns="0" bIns="0" anchorCtr="0">
            <a:spAutoFit/>
          </a:bodyPr>
          <a:lstStyle/>
          <a:p>
            <a:pPr marL="339725" indent="-339725">
              <a:lnSpc>
                <a:spcPct val="116000"/>
              </a:lnSpc>
              <a:spcBef>
                <a:spcPts val="600"/>
              </a:spcBef>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altLang="zh-CN" sz="3600" dirty="0"/>
              <a:t>Extensive knowledge involved</a:t>
            </a:r>
          </a:p>
        </p:txBody>
      </p:sp>
      <p:sp>
        <p:nvSpPr>
          <p:cNvPr id="11267" name="Rectangle 3"/>
          <p:cNvSpPr>
            <a:spLocks noGrp="1" noChangeArrowheads="1"/>
          </p:cNvSpPr>
          <p:nvPr>
            <p:ph type="body" idx="1"/>
          </p:nvPr>
        </p:nvSpPr>
        <p:spPr>
          <a:xfrm>
            <a:off x="467544" y="1052736"/>
            <a:ext cx="7772400" cy="4481227"/>
          </a:xfrm>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2000" dirty="0"/>
              <a:t>Software and environment:</a:t>
            </a:r>
          </a:p>
          <a:p>
            <a:pPr lvl="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2000" dirty="0"/>
              <a:t>Python/Numeric python library/</a:t>
            </a:r>
            <a:r>
              <a:rPr lang="en-GB" altLang="zh-CN" sz="2000" dirty="0" err="1"/>
              <a:t>wxPython</a:t>
            </a:r>
            <a:endParaRPr lang="en-GB" altLang="zh-CN" sz="2000" dirty="0"/>
          </a:p>
          <a:p>
            <a:pPr lvl="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2000" dirty="0"/>
              <a:t>C++/boost C++ </a:t>
            </a:r>
            <a:r>
              <a:rPr lang="en-GB" altLang="zh-CN" sz="2000" dirty="0" err="1"/>
              <a:t>libraties</a:t>
            </a:r>
            <a:endParaRPr lang="en-GB" altLang="zh-CN" sz="2000" dirty="0"/>
          </a:p>
          <a:p>
            <a:pPr lvl="1" latinLnBrk="0">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2000" dirty="0"/>
              <a:t>Linux environment and lots of support packages: FFTW/</a:t>
            </a:r>
            <a:r>
              <a:rPr lang="en-GB" altLang="zh-CN" sz="2000" dirty="0" err="1"/>
              <a:t>cppunit</a:t>
            </a:r>
            <a:r>
              <a:rPr lang="en-GB" altLang="zh-CN" sz="2000" dirty="0"/>
              <a:t>/SWIG/SDCC/</a:t>
            </a:r>
          </a:p>
          <a:p>
            <a:pPr lvl="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2000" dirty="0"/>
              <a:t>GNU Radio architecture</a:t>
            </a:r>
          </a:p>
          <a:p>
            <a:pPr>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2000" dirty="0"/>
              <a:t>Communications and RF:</a:t>
            </a:r>
          </a:p>
          <a:p>
            <a:pPr lvl="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2000" dirty="0"/>
              <a:t>DSP</a:t>
            </a:r>
          </a:p>
          <a:p>
            <a:pPr lvl="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2000" dirty="0"/>
              <a:t>Digital communications</a:t>
            </a:r>
          </a:p>
          <a:p>
            <a:pPr lvl="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2000" dirty="0"/>
              <a:t>Wireless communications theory</a:t>
            </a:r>
          </a:p>
          <a:p>
            <a:pPr lvl="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2000" dirty="0"/>
              <a:t>FPGA and Assemble language may be used</a:t>
            </a:r>
          </a:p>
        </p:txBody>
      </p:sp>
    </p:spTree>
    <p:extLst>
      <p:ext uri="{BB962C8B-B14F-4D97-AF65-F5344CB8AC3E}">
        <p14:creationId xmlns:p14="http://schemas.microsoft.com/office/powerpoint/2010/main" val="14108897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9512" y="116632"/>
            <a:ext cx="7775575" cy="571247"/>
          </a:xfrm>
          <a:ln/>
          <a:extLst>
            <a:ext uri="{91240B29-F687-4F45-9708-019B960494DF}">
              <a14:hiddenLine xmlns:a14="http://schemas.microsoft.com/office/drawing/2010/main" w="9525">
                <a:solidFill>
                  <a:srgbClr val="000000"/>
                </a:solidFill>
                <a:round/>
                <a:headEnd/>
                <a:tailEnd/>
              </a14:hiddenLine>
            </a:ext>
          </a:extLst>
        </p:spPr>
        <p:txBody>
          <a:bodyPr lIns="0" tIns="0" rIns="0" bIns="0" anchorCtr="0">
            <a:spAutoFit/>
          </a:bodyPr>
          <a:lstStyle/>
          <a:p>
            <a:pPr>
              <a:lnSpc>
                <a:spcPct val="11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zh-CN" dirty="0"/>
              <a:t>What is implemented</a:t>
            </a:r>
            <a:r>
              <a:rPr lang="en-GB" altLang="zh-TW" dirty="0"/>
              <a:t> </a:t>
            </a:r>
            <a:endParaRPr lang="en-GB" altLang="zh-CN" dirty="0"/>
          </a:p>
        </p:txBody>
      </p:sp>
      <p:sp>
        <p:nvSpPr>
          <p:cNvPr id="13315" name="Rectangle 3"/>
          <p:cNvSpPr>
            <a:spLocks noGrp="1" noChangeArrowheads="1"/>
          </p:cNvSpPr>
          <p:nvPr>
            <p:ph type="body" idx="1"/>
          </p:nvPr>
        </p:nvSpPr>
        <p:spPr>
          <a:xfrm>
            <a:off x="539552" y="1052736"/>
            <a:ext cx="7772400" cy="4911725"/>
          </a:xfrm>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2000"/>
              <a:t>Base System</a:t>
            </a:r>
          </a:p>
          <a:p>
            <a:pPr lvl="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zh-CN" sz="2000"/>
              <a:t>Provides the runtime and various signal processing primitives </a:t>
            </a:r>
            <a:endParaRPr lang="en-GB" altLang="zh-CN" sz="2000"/>
          </a:p>
          <a:p>
            <a:pPr>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2000"/>
              <a:t>Hardware Support</a:t>
            </a:r>
          </a:p>
          <a:p>
            <a:pPr lvl="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zh-CN" sz="2000"/>
              <a:t>Universal Software Radio Peripheral (USRP)</a:t>
            </a:r>
            <a:endParaRPr lang="en-GB" altLang="zh-CN" sz="2000"/>
          </a:p>
          <a:p>
            <a:pPr>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2000"/>
              <a:t>Audio Device Support</a:t>
            </a:r>
          </a:p>
          <a:p>
            <a:pPr lvl="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2000"/>
              <a:t>ALSA (Advanced Linux Sound Architecture)</a:t>
            </a:r>
          </a:p>
          <a:p>
            <a:pPr lvl="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2000"/>
              <a:t>OSS (Open Sound System)</a:t>
            </a:r>
          </a:p>
          <a:p>
            <a:pPr>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2000"/>
              <a:t>Graphics Support</a:t>
            </a:r>
          </a:p>
          <a:p>
            <a:pPr lvl="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2000"/>
              <a:t>wxPython based GUI</a:t>
            </a:r>
          </a:p>
          <a:p>
            <a:pPr lvl="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2000"/>
              <a:t>SDL video library</a:t>
            </a:r>
          </a:p>
          <a:p>
            <a:pPr>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2000"/>
              <a:t>General Signal Processing</a:t>
            </a:r>
          </a:p>
          <a:p>
            <a:pPr>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zh-CN" sz="2000"/>
              <a:t>Specialty Application Areas</a:t>
            </a:r>
          </a:p>
        </p:txBody>
      </p:sp>
    </p:spTree>
    <p:extLst>
      <p:ext uri="{BB962C8B-B14F-4D97-AF65-F5344CB8AC3E}">
        <p14:creationId xmlns:p14="http://schemas.microsoft.com/office/powerpoint/2010/main" val="35622476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zh-TW"/>
              <a:t>Library</a:t>
            </a:r>
          </a:p>
        </p:txBody>
      </p:sp>
      <p:sp>
        <p:nvSpPr>
          <p:cNvPr id="15363" name="Rectangle 3"/>
          <p:cNvSpPr>
            <a:spLocks noGrp="1" noChangeArrowheads="1"/>
          </p:cNvSpPr>
          <p:nvPr>
            <p:ph type="body" idx="1"/>
          </p:nvPr>
        </p:nvSpPr>
        <p:spPr/>
        <p:txBody>
          <a:bodyPr/>
          <a:lstStyle/>
          <a:p>
            <a:r>
              <a:rPr lang="en-US" altLang="zh-TW"/>
              <a:t>Communication related implementation</a:t>
            </a:r>
          </a:p>
          <a:p>
            <a:pPr lvl="1"/>
            <a:r>
              <a:rPr lang="en-US" altLang="zh-TW"/>
              <a:t>AM demodulation</a:t>
            </a:r>
          </a:p>
          <a:p>
            <a:pPr lvl="1"/>
            <a:r>
              <a:rPr lang="en-US" altLang="zh-TW"/>
              <a:t>Differential BPSK / QPSK</a:t>
            </a:r>
          </a:p>
          <a:p>
            <a:pPr lvl="1"/>
            <a:r>
              <a:rPr lang="en-US" altLang="zh-TW"/>
              <a:t>GMSK modulation / demodulation</a:t>
            </a:r>
          </a:p>
          <a:p>
            <a:pPr lvl="1"/>
            <a:r>
              <a:rPr lang="en-US" altLang="zh-TW"/>
              <a:t>Narrow band FM transmitter / receiver </a:t>
            </a:r>
          </a:p>
          <a:p>
            <a:pPr lvl="1"/>
            <a:r>
              <a:rPr lang="en-US" altLang="zh-TW"/>
              <a:t>Wide band FM transmitter &amp; broadcast FM receiver</a:t>
            </a:r>
          </a:p>
          <a:p>
            <a:pPr lvl="1"/>
            <a:endParaRPr lang="en-US" altLang="zh-TW"/>
          </a:p>
        </p:txBody>
      </p:sp>
    </p:spTree>
    <p:extLst>
      <p:ext uri="{BB962C8B-B14F-4D97-AF65-F5344CB8AC3E}">
        <p14:creationId xmlns:p14="http://schemas.microsoft.com/office/powerpoint/2010/main" val="3979830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zh-TW"/>
              <a:t>Library (cont.)</a:t>
            </a:r>
          </a:p>
        </p:txBody>
      </p:sp>
      <p:sp>
        <p:nvSpPr>
          <p:cNvPr id="16387" name="Rectangle 3"/>
          <p:cNvSpPr>
            <a:spLocks noGrp="1" noChangeArrowheads="1"/>
          </p:cNvSpPr>
          <p:nvPr>
            <p:ph type="body" idx="1"/>
          </p:nvPr>
        </p:nvSpPr>
        <p:spPr/>
        <p:txBody>
          <a:bodyPr/>
          <a:lstStyle/>
          <a:p>
            <a:pPr>
              <a:lnSpc>
                <a:spcPct val="90000"/>
              </a:lnSpc>
            </a:pPr>
            <a:r>
              <a:rPr lang="en-US" altLang="zh-TW" dirty="0"/>
              <a:t>GNU radio utilities</a:t>
            </a:r>
          </a:p>
          <a:p>
            <a:pPr lvl="1">
              <a:lnSpc>
                <a:spcPct val="90000"/>
              </a:lnSpc>
            </a:pPr>
            <a:r>
              <a:rPr lang="en-US" altLang="zh-TW" dirty="0"/>
              <a:t>CRC generator</a:t>
            </a:r>
          </a:p>
          <a:p>
            <a:pPr lvl="1">
              <a:lnSpc>
                <a:spcPct val="90000"/>
              </a:lnSpc>
            </a:pPr>
            <a:r>
              <a:rPr lang="en-US" altLang="zh-TW" dirty="0"/>
              <a:t>Socket setup (TCP / UDP)</a:t>
            </a:r>
          </a:p>
          <a:p>
            <a:pPr lvl="1" latinLnBrk="0">
              <a:lnSpc>
                <a:spcPct val="90000"/>
              </a:lnSpc>
            </a:pPr>
            <a:r>
              <a:rPr lang="en-US" altLang="zh-TW" dirty="0"/>
              <a:t>Compute frequency response of a digital filter</a:t>
            </a:r>
          </a:p>
          <a:p>
            <a:pPr lvl="1" latinLnBrk="0">
              <a:lnSpc>
                <a:spcPct val="90000"/>
              </a:lnSpc>
            </a:pPr>
            <a:r>
              <a:rPr lang="en-US" altLang="zh-TW" dirty="0"/>
              <a:t>Control National IMX2306 &amp; SDR-1000 frequency synthesizer</a:t>
            </a:r>
          </a:p>
          <a:p>
            <a:pPr lvl="1" latinLnBrk="0">
              <a:lnSpc>
                <a:spcPct val="90000"/>
              </a:lnSpc>
            </a:pPr>
            <a:r>
              <a:rPr lang="en-US" altLang="zh-TW" dirty="0"/>
              <a:t>Some utilities</a:t>
            </a:r>
          </a:p>
          <a:p>
            <a:pPr lvl="2">
              <a:lnSpc>
                <a:spcPct val="90000"/>
              </a:lnSpc>
            </a:pPr>
            <a:r>
              <a:rPr lang="en-US" altLang="zh-TW" dirty="0"/>
              <a:t>Convert unsigned mask into signed integer</a:t>
            </a:r>
          </a:p>
          <a:p>
            <a:pPr lvl="2">
              <a:lnSpc>
                <a:spcPct val="90000"/>
              </a:lnSpc>
            </a:pPr>
            <a:r>
              <a:rPr lang="en-US" altLang="zh-TW" dirty="0" err="1"/>
              <a:t>Gcd</a:t>
            </a:r>
            <a:r>
              <a:rPr lang="en-US" altLang="zh-TW" dirty="0"/>
              <a:t>, Lcm, Log2</a:t>
            </a:r>
          </a:p>
          <a:p>
            <a:pPr lvl="2">
              <a:lnSpc>
                <a:spcPct val="90000"/>
              </a:lnSpc>
            </a:pPr>
            <a:r>
              <a:rPr lang="en-US" altLang="zh-TW" dirty="0"/>
              <a:t>Return input ‘x’ that is reverse order</a:t>
            </a:r>
          </a:p>
          <a:p>
            <a:pPr lvl="1">
              <a:lnSpc>
                <a:spcPct val="90000"/>
              </a:lnSpc>
              <a:buFont typeface="Wingdings" pitchFamily="2" charset="2"/>
              <a:buNone/>
            </a:pPr>
            <a:endParaRPr lang="en-US" altLang="zh-TW" dirty="0"/>
          </a:p>
        </p:txBody>
      </p:sp>
    </p:spTree>
    <p:extLst>
      <p:ext uri="{BB962C8B-B14F-4D97-AF65-F5344CB8AC3E}">
        <p14:creationId xmlns:p14="http://schemas.microsoft.com/office/powerpoint/2010/main" val="364556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zh-TW"/>
              <a:t>Library (cont.)</a:t>
            </a:r>
          </a:p>
        </p:txBody>
      </p:sp>
      <p:sp>
        <p:nvSpPr>
          <p:cNvPr id="17411" name="Rectangle 3"/>
          <p:cNvSpPr>
            <a:spLocks noGrp="1" noChangeArrowheads="1"/>
          </p:cNvSpPr>
          <p:nvPr>
            <p:ph type="body" idx="1"/>
          </p:nvPr>
        </p:nvSpPr>
        <p:spPr/>
        <p:txBody>
          <a:bodyPr/>
          <a:lstStyle/>
          <a:p>
            <a:r>
              <a:rPr lang="en-US" altLang="zh-TW" dirty="0"/>
              <a:t>GUI examples</a:t>
            </a:r>
          </a:p>
          <a:p>
            <a:pPr lvl="1" latinLnBrk="0"/>
            <a:r>
              <a:rPr lang="en-US" altLang="zh-TW" dirty="0"/>
              <a:t>Provide window application for different usage</a:t>
            </a:r>
          </a:p>
          <a:p>
            <a:pPr lvl="1"/>
            <a:r>
              <a:rPr lang="en-US" altLang="zh-TW" dirty="0"/>
              <a:t>FFT sink test</a:t>
            </a:r>
          </a:p>
          <a:p>
            <a:pPr lvl="1"/>
            <a:r>
              <a:rPr lang="en-US" altLang="zh-TW" dirty="0" err="1"/>
              <a:t>wxPython</a:t>
            </a:r>
            <a:r>
              <a:rPr lang="en-US" altLang="zh-TW" dirty="0"/>
              <a:t> </a:t>
            </a:r>
            <a:r>
              <a:rPr lang="en-US" altLang="zh-TW" dirty="0" err="1"/>
              <a:t>EditBox</a:t>
            </a:r>
            <a:r>
              <a:rPr lang="en-US" altLang="zh-TW" dirty="0"/>
              <a:t>, Slider</a:t>
            </a:r>
          </a:p>
          <a:p>
            <a:pPr lvl="1"/>
            <a:r>
              <a:rPr lang="en-US" altLang="zh-TW" dirty="0"/>
              <a:t>Drawing</a:t>
            </a:r>
          </a:p>
          <a:p>
            <a:pPr lvl="1"/>
            <a:r>
              <a:rPr lang="en-US" altLang="zh-TW" dirty="0"/>
              <a:t>Waterfall sink test</a:t>
            </a:r>
          </a:p>
          <a:p>
            <a:pPr lvl="1"/>
            <a:r>
              <a:rPr lang="en-US" altLang="zh-TW" dirty="0"/>
              <a:t>Oscilloscope Test Application</a:t>
            </a:r>
          </a:p>
          <a:p>
            <a:pPr lvl="1"/>
            <a:endParaRPr lang="en-US" altLang="zh-TW" dirty="0"/>
          </a:p>
        </p:txBody>
      </p:sp>
    </p:spTree>
    <p:extLst>
      <p:ext uri="{BB962C8B-B14F-4D97-AF65-F5344CB8AC3E}">
        <p14:creationId xmlns:p14="http://schemas.microsoft.com/office/powerpoint/2010/main" val="99060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zh-TW"/>
              <a:t>Library (cont.)</a:t>
            </a:r>
          </a:p>
        </p:txBody>
      </p:sp>
      <p:sp>
        <p:nvSpPr>
          <p:cNvPr id="18435" name="Rectangle 3"/>
          <p:cNvSpPr>
            <a:spLocks noGrp="1" noChangeArrowheads="1"/>
          </p:cNvSpPr>
          <p:nvPr>
            <p:ph type="body" idx="1"/>
          </p:nvPr>
        </p:nvSpPr>
        <p:spPr/>
        <p:txBody>
          <a:bodyPr/>
          <a:lstStyle/>
          <a:p>
            <a:r>
              <a:rPr lang="en-US" altLang="zh-TW"/>
              <a:t>pager</a:t>
            </a:r>
          </a:p>
          <a:p>
            <a:pPr lvl="1"/>
            <a:r>
              <a:rPr lang="en-US" altLang="zh-TW"/>
              <a:t>Create USRP source object supplying complex floats</a:t>
            </a:r>
          </a:p>
          <a:p>
            <a:pPr lvl="1"/>
            <a:r>
              <a:rPr lang="en-US" altLang="zh-TW"/>
              <a:t>Flex pager protocol demodulation block</a:t>
            </a:r>
          </a:p>
          <a:p>
            <a:pPr lvl="1"/>
            <a:endParaRPr lang="en-US" altLang="zh-TW"/>
          </a:p>
          <a:p>
            <a:endParaRPr lang="en-US" altLang="zh-TW"/>
          </a:p>
        </p:txBody>
      </p:sp>
    </p:spTree>
    <p:extLst>
      <p:ext uri="{BB962C8B-B14F-4D97-AF65-F5344CB8AC3E}">
        <p14:creationId xmlns:p14="http://schemas.microsoft.com/office/powerpoint/2010/main" val="1643384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4593" y="-8313"/>
            <a:ext cx="8229600" cy="707886"/>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a:latin typeface="Trebuchet MS" pitchFamily="34" charset="0"/>
              </a:rPr>
              <a:t>Linux Overview</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00808"/>
            <a:ext cx="2122488" cy="2466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838200" y="4063008"/>
            <a:ext cx="3124200" cy="798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Lucida Sans Unicode"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Lucida Sans Unicode"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Lucida Sans Unicode"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Lucida Sans Unicode"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Lucida Sans Unicode" pitchFamily="34" charset="0"/>
              </a:defRPr>
            </a:lvl5pPr>
            <a:lvl6pPr defTabSz="457200" fontAlgn="base">
              <a:spcBef>
                <a:spcPct val="0"/>
              </a:spcBef>
              <a:spcAft>
                <a:spcPct val="0"/>
              </a:spcAft>
              <a:buClr>
                <a:srgbClr val="000000"/>
              </a:buClr>
              <a:buSzPct val="100000"/>
              <a:buFont typeface="Calibri"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Lucida Sans Unicode" pitchFamily="34" charset="0"/>
              </a:defRPr>
            </a:lvl6pPr>
            <a:lvl7pPr defTabSz="457200" fontAlgn="base">
              <a:spcBef>
                <a:spcPct val="0"/>
              </a:spcBef>
              <a:spcAft>
                <a:spcPct val="0"/>
              </a:spcAft>
              <a:buClr>
                <a:srgbClr val="000000"/>
              </a:buClr>
              <a:buSzPct val="100000"/>
              <a:buFont typeface="Calibri"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Lucida Sans Unicode" pitchFamily="34" charset="0"/>
              </a:defRPr>
            </a:lvl7pPr>
            <a:lvl8pPr defTabSz="457200" fontAlgn="base">
              <a:spcBef>
                <a:spcPct val="0"/>
              </a:spcBef>
              <a:spcAft>
                <a:spcPct val="0"/>
              </a:spcAft>
              <a:buClr>
                <a:srgbClr val="000000"/>
              </a:buClr>
              <a:buSzPct val="100000"/>
              <a:buFont typeface="Calibri"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Lucida Sans Unicode" pitchFamily="34" charset="0"/>
              </a:defRPr>
            </a:lvl8pPr>
            <a:lvl9pPr defTabSz="457200" fontAlgn="base">
              <a:spcBef>
                <a:spcPct val="0"/>
              </a:spcBef>
              <a:spcAft>
                <a:spcPct val="0"/>
              </a:spcAft>
              <a:buClr>
                <a:srgbClr val="000000"/>
              </a:buClr>
              <a:buSzPct val="100000"/>
              <a:buFont typeface="Calibri"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Lucida Sans Unicode" pitchFamily="34" charset="0"/>
              </a:defRPr>
            </a:lvl9pPr>
          </a:lstStyle>
          <a:p>
            <a:pPr algn="ctr">
              <a:spcBef>
                <a:spcPts val="1250"/>
              </a:spcBef>
              <a:buFont typeface="Arial" pitchFamily="34" charset="0"/>
              <a:buNone/>
            </a:pPr>
            <a:r>
              <a:rPr lang="en-US" sz="2200">
                <a:latin typeface="Arial" pitchFamily="34" charset="0"/>
              </a:rPr>
              <a:t>Tux </a:t>
            </a:r>
            <a:r>
              <a:rPr lang="en-US" sz="2000">
                <a:latin typeface="Arial" pitchFamily="34" charset="0"/>
              </a:rPr>
              <a:t> </a:t>
            </a:r>
          </a:p>
          <a:p>
            <a:pPr algn="ctr">
              <a:spcBef>
                <a:spcPts val="1000"/>
              </a:spcBef>
              <a:buFont typeface="Arial" pitchFamily="34" charset="0"/>
              <a:buNone/>
            </a:pPr>
            <a:r>
              <a:rPr lang="en-US" sz="1600">
                <a:latin typeface="Arial" pitchFamily="34" charset="0"/>
              </a:rPr>
              <a:t>Official Mascot of Linux Kernel</a:t>
            </a:r>
          </a:p>
        </p:txBody>
      </p:sp>
      <p:sp>
        <p:nvSpPr>
          <p:cNvPr id="2" name="텍스트 개체 틀 1"/>
          <p:cNvSpPr>
            <a:spLocks noGrp="1"/>
          </p:cNvSpPr>
          <p:nvPr>
            <p:ph type="body" sz="half" idx="1"/>
          </p:nvPr>
        </p:nvSpPr>
        <p:spPr/>
        <p:txBody>
          <a:bodyPr/>
          <a:lstStyle/>
          <a:p>
            <a:endParaRPr lang="ko-KR" altLang="en-US"/>
          </a:p>
        </p:txBody>
      </p:sp>
    </p:spTree>
    <p:extLst>
      <p:ext uri="{BB962C8B-B14F-4D97-AF65-F5344CB8AC3E}">
        <p14:creationId xmlns:p14="http://schemas.microsoft.com/office/powerpoint/2010/main" val="223422519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withEffect">
                                  <p:stCondLst>
                                    <p:cond delay="0"/>
                                  </p:stCondLst>
                                  <p:childTnLst>
                                    <p:set>
                                      <p:cBhvr additive="repl">
                                        <p:cTn id="6" dur="1" fill="hold">
                                          <p:stCondLst>
                                            <p:cond delay="0"/>
                                          </p:stCondLst>
                                        </p:cTn>
                                        <p:tgtEl>
                                          <p:spTgt spid="3073"/>
                                        </p:tgtEl>
                                        <p:attrNameLst>
                                          <p:attrName>style.visibility</p:attrName>
                                        </p:attrNameLst>
                                      </p:cBhvr>
                                      <p:to>
                                        <p:strVal val="visible"/>
                                      </p:to>
                                    </p:set>
                                    <p:animEffect transition="in" filter="fade">
                                      <p:cBhvr additive="repl">
                                        <p:cTn id="7" dur="20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zh-TW"/>
              <a:t>Architecture </a:t>
            </a:r>
            <a:r>
              <a:rPr lang="en-US" altLang="zh-TW" sz="2400"/>
              <a:t>– overall</a:t>
            </a:r>
          </a:p>
        </p:txBody>
      </p:sp>
      <p:pic>
        <p:nvPicPr>
          <p:cNvPr id="19459" name="Picture 3" descr="GNUrad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0575"/>
            <a:ext cx="8401050" cy="2909888"/>
          </a:xfrm>
          <a:prstGeom prst="rect">
            <a:avLst/>
          </a:prstGeom>
          <a:noFill/>
          <a:extLst>
            <a:ext uri="{909E8E84-426E-40DD-AFC4-6F175D3DCCD1}">
              <a14:hiddenFill xmlns:a14="http://schemas.microsoft.com/office/drawing/2010/main">
                <a:solidFill>
                  <a:srgbClr val="FFFFFF"/>
                </a:solidFill>
              </a14:hiddenFill>
            </a:ext>
          </a:extLst>
        </p:spPr>
      </p:pic>
      <p:grpSp>
        <p:nvGrpSpPr>
          <p:cNvPr id="19460" name="Group 4"/>
          <p:cNvGrpSpPr>
            <a:grpSpLocks/>
          </p:cNvGrpSpPr>
          <p:nvPr/>
        </p:nvGrpSpPr>
        <p:grpSpPr bwMode="auto">
          <a:xfrm>
            <a:off x="468313" y="2205038"/>
            <a:ext cx="1800225" cy="3168650"/>
            <a:chOff x="295" y="1389"/>
            <a:chExt cx="1134" cy="1996"/>
          </a:xfrm>
        </p:grpSpPr>
        <p:sp>
          <p:nvSpPr>
            <p:cNvPr id="19461" name="Rectangle 5"/>
            <p:cNvSpPr>
              <a:spLocks noChangeArrowheads="1"/>
            </p:cNvSpPr>
            <p:nvPr/>
          </p:nvSpPr>
          <p:spPr bwMode="auto">
            <a:xfrm>
              <a:off x="295" y="1389"/>
              <a:ext cx="1134" cy="1724"/>
            </a:xfrm>
            <a:prstGeom prst="rect">
              <a:avLst/>
            </a:prstGeom>
            <a:noFill/>
            <a:ln w="571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9462" name="Rectangle 6"/>
            <p:cNvSpPr>
              <a:spLocks noChangeArrowheads="1"/>
            </p:cNvSpPr>
            <p:nvPr/>
          </p:nvSpPr>
          <p:spPr bwMode="auto">
            <a:xfrm>
              <a:off x="476" y="3158"/>
              <a:ext cx="771" cy="227"/>
            </a:xfrm>
            <a:prstGeom prst="rect">
              <a:avLst/>
            </a:prstGeom>
            <a:solidFill>
              <a:srgbClr val="FFC000"/>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b="1" dirty="0">
                  <a:solidFill>
                    <a:schemeClr val="tx2"/>
                  </a:solidFill>
                </a:rPr>
                <a:t>Software</a:t>
              </a:r>
            </a:p>
          </p:txBody>
        </p:sp>
      </p:grpSp>
      <p:grpSp>
        <p:nvGrpSpPr>
          <p:cNvPr id="19463" name="Group 7"/>
          <p:cNvGrpSpPr>
            <a:grpSpLocks/>
          </p:cNvGrpSpPr>
          <p:nvPr/>
        </p:nvGrpSpPr>
        <p:grpSpPr bwMode="auto">
          <a:xfrm>
            <a:off x="2484438" y="3284538"/>
            <a:ext cx="1366837" cy="1152525"/>
            <a:chOff x="1565" y="2069"/>
            <a:chExt cx="861" cy="726"/>
          </a:xfrm>
        </p:grpSpPr>
        <p:sp>
          <p:nvSpPr>
            <p:cNvPr id="19464" name="Rectangle 8"/>
            <p:cNvSpPr>
              <a:spLocks noChangeArrowheads="1"/>
            </p:cNvSpPr>
            <p:nvPr/>
          </p:nvSpPr>
          <p:spPr bwMode="auto">
            <a:xfrm>
              <a:off x="1565" y="2069"/>
              <a:ext cx="861" cy="454"/>
            </a:xfrm>
            <a:prstGeom prst="rect">
              <a:avLst/>
            </a:prstGeom>
            <a:noFill/>
            <a:ln w="5715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ko-KR"/>
            </a:p>
          </p:txBody>
        </p:sp>
        <p:sp>
          <p:nvSpPr>
            <p:cNvPr id="19465" name="Rectangle 9"/>
            <p:cNvSpPr>
              <a:spLocks noChangeArrowheads="1"/>
            </p:cNvSpPr>
            <p:nvPr/>
          </p:nvSpPr>
          <p:spPr bwMode="auto">
            <a:xfrm>
              <a:off x="1610" y="2568"/>
              <a:ext cx="771" cy="227"/>
            </a:xfrm>
            <a:prstGeom prst="rect">
              <a:avLst/>
            </a:prstGeom>
            <a:solidFill>
              <a:srgbClr val="FFC000"/>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b="1" dirty="0">
                  <a:solidFill>
                    <a:schemeClr val="tx2"/>
                  </a:solidFill>
                </a:rPr>
                <a:t>Hardware</a:t>
              </a:r>
            </a:p>
          </p:txBody>
        </p:sp>
      </p:grpSp>
    </p:spTree>
    <p:extLst>
      <p:ext uri="{BB962C8B-B14F-4D97-AF65-F5344CB8AC3E}">
        <p14:creationId xmlns:p14="http://schemas.microsoft.com/office/powerpoint/2010/main" val="86538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blinds(horizontal)">
                                      <p:cBhvr>
                                        <p:cTn id="7" dur="500"/>
                                        <p:tgtEl>
                                          <p:spTgt spid="194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blinds(horizontal)">
                                      <p:cBhvr>
                                        <p:cTn id="12"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zh-TW"/>
              <a:t>Architecture </a:t>
            </a:r>
            <a:r>
              <a:rPr lang="en-US" altLang="zh-TW" sz="2400"/>
              <a:t>– Hardware</a:t>
            </a:r>
          </a:p>
        </p:txBody>
      </p:sp>
      <p:sp>
        <p:nvSpPr>
          <p:cNvPr id="20483" name="Rectangle 3"/>
          <p:cNvSpPr>
            <a:spLocks noChangeArrowheads="1"/>
          </p:cNvSpPr>
          <p:nvPr/>
        </p:nvSpPr>
        <p:spPr bwMode="auto">
          <a:xfrm>
            <a:off x="322263" y="1698973"/>
            <a:ext cx="1441450" cy="10810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dirty="0"/>
              <a:t>User-defined </a:t>
            </a:r>
          </a:p>
          <a:p>
            <a:pPr algn="ctr"/>
            <a:r>
              <a:rPr lang="en-US" altLang="zh-TW" dirty="0"/>
              <a:t>Code</a:t>
            </a:r>
          </a:p>
        </p:txBody>
      </p:sp>
      <p:grpSp>
        <p:nvGrpSpPr>
          <p:cNvPr id="20484" name="Group 4"/>
          <p:cNvGrpSpPr>
            <a:grpSpLocks/>
          </p:cNvGrpSpPr>
          <p:nvPr/>
        </p:nvGrpSpPr>
        <p:grpSpPr bwMode="auto">
          <a:xfrm>
            <a:off x="5508625" y="1914873"/>
            <a:ext cx="1800225" cy="792162"/>
            <a:chOff x="2608" y="1117"/>
            <a:chExt cx="1134" cy="499"/>
          </a:xfrm>
        </p:grpSpPr>
        <p:sp>
          <p:nvSpPr>
            <p:cNvPr id="20485" name="Rectangle 5"/>
            <p:cNvSpPr>
              <a:spLocks noChangeArrowheads="1"/>
            </p:cNvSpPr>
            <p:nvPr/>
          </p:nvSpPr>
          <p:spPr bwMode="auto">
            <a:xfrm>
              <a:off x="2971" y="1117"/>
              <a:ext cx="771" cy="499"/>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dirty="0">
                  <a:solidFill>
                    <a:schemeClr val="accent2"/>
                  </a:solidFill>
                </a:rPr>
                <a:t>RF </a:t>
              </a:r>
            </a:p>
            <a:p>
              <a:pPr algn="ctr"/>
              <a:r>
                <a:rPr lang="en-US" altLang="zh-TW" dirty="0">
                  <a:solidFill>
                    <a:schemeClr val="accent2"/>
                  </a:solidFill>
                </a:rPr>
                <a:t>Front end</a:t>
              </a:r>
            </a:p>
          </p:txBody>
        </p:sp>
        <p:sp>
          <p:nvSpPr>
            <p:cNvPr id="20486" name="Line 6"/>
            <p:cNvSpPr>
              <a:spLocks noChangeShapeType="1"/>
            </p:cNvSpPr>
            <p:nvPr/>
          </p:nvSpPr>
          <p:spPr bwMode="auto">
            <a:xfrm>
              <a:off x="2608" y="1344"/>
              <a:ext cx="318"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grpSp>
      <p:grpSp>
        <p:nvGrpSpPr>
          <p:cNvPr id="20487" name="Group 7"/>
          <p:cNvGrpSpPr>
            <a:grpSpLocks/>
          </p:cNvGrpSpPr>
          <p:nvPr/>
        </p:nvGrpSpPr>
        <p:grpSpPr bwMode="auto">
          <a:xfrm>
            <a:off x="7381875" y="1916460"/>
            <a:ext cx="1617663" cy="358775"/>
            <a:chOff x="4650" y="1480"/>
            <a:chExt cx="1019" cy="226"/>
          </a:xfrm>
        </p:grpSpPr>
        <p:sp>
          <p:nvSpPr>
            <p:cNvPr id="20488" name="Line 8"/>
            <p:cNvSpPr>
              <a:spLocks noChangeShapeType="1"/>
            </p:cNvSpPr>
            <p:nvPr/>
          </p:nvSpPr>
          <p:spPr bwMode="auto">
            <a:xfrm>
              <a:off x="4650" y="1706"/>
              <a:ext cx="318"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20489" name="Line 9"/>
            <p:cNvSpPr>
              <a:spLocks noChangeShapeType="1"/>
            </p:cNvSpPr>
            <p:nvPr/>
          </p:nvSpPr>
          <p:spPr bwMode="auto">
            <a:xfrm>
              <a:off x="5103" y="170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20490" name="Line 10"/>
            <p:cNvSpPr>
              <a:spLocks noChangeShapeType="1"/>
            </p:cNvSpPr>
            <p:nvPr/>
          </p:nvSpPr>
          <p:spPr bwMode="auto">
            <a:xfrm flipV="1">
              <a:off x="5511" y="1480"/>
              <a:ext cx="0"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20491" name="Line 11"/>
            <p:cNvSpPr>
              <a:spLocks noChangeShapeType="1"/>
            </p:cNvSpPr>
            <p:nvPr/>
          </p:nvSpPr>
          <p:spPr bwMode="auto">
            <a:xfrm flipH="1" flipV="1">
              <a:off x="5374" y="1480"/>
              <a:ext cx="137"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20492" name="Line 12"/>
            <p:cNvSpPr>
              <a:spLocks noChangeShapeType="1"/>
            </p:cNvSpPr>
            <p:nvPr/>
          </p:nvSpPr>
          <p:spPr bwMode="auto">
            <a:xfrm flipV="1">
              <a:off x="5511" y="1480"/>
              <a:ext cx="158"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grpSp>
      <p:sp>
        <p:nvSpPr>
          <p:cNvPr id="20493" name="Rectangle 13"/>
          <p:cNvSpPr>
            <a:spLocks noChangeArrowheads="1"/>
          </p:cNvSpPr>
          <p:nvPr/>
        </p:nvSpPr>
        <p:spPr bwMode="auto">
          <a:xfrm>
            <a:off x="457200" y="1268760"/>
            <a:ext cx="11207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000"/>
              <a:t>Sender</a:t>
            </a:r>
          </a:p>
        </p:txBody>
      </p:sp>
      <p:grpSp>
        <p:nvGrpSpPr>
          <p:cNvPr id="20494" name="Group 14"/>
          <p:cNvGrpSpPr>
            <a:grpSpLocks/>
          </p:cNvGrpSpPr>
          <p:nvPr/>
        </p:nvGrpSpPr>
        <p:grpSpPr bwMode="auto">
          <a:xfrm>
            <a:off x="228600" y="4062760"/>
            <a:ext cx="1512888" cy="1441450"/>
            <a:chOff x="295" y="2432"/>
            <a:chExt cx="1179" cy="1088"/>
          </a:xfrm>
        </p:grpSpPr>
        <p:sp>
          <p:nvSpPr>
            <p:cNvPr id="20495" name="Rectangle 15"/>
            <p:cNvSpPr>
              <a:spLocks noChangeArrowheads="1"/>
            </p:cNvSpPr>
            <p:nvPr/>
          </p:nvSpPr>
          <p:spPr bwMode="auto">
            <a:xfrm>
              <a:off x="340" y="2704"/>
              <a:ext cx="1134" cy="81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t>User-defined </a:t>
              </a:r>
            </a:p>
            <a:p>
              <a:pPr algn="ctr"/>
              <a:r>
                <a:rPr lang="en-US" altLang="zh-TW"/>
                <a:t>Code</a:t>
              </a:r>
            </a:p>
          </p:txBody>
        </p:sp>
        <p:sp>
          <p:nvSpPr>
            <p:cNvPr id="20496" name="Rectangle 16"/>
            <p:cNvSpPr>
              <a:spLocks noChangeArrowheads="1"/>
            </p:cNvSpPr>
            <p:nvPr/>
          </p:nvSpPr>
          <p:spPr bwMode="auto">
            <a:xfrm>
              <a:off x="295" y="2432"/>
              <a:ext cx="1179"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000"/>
                <a:t>Receiver</a:t>
              </a:r>
            </a:p>
          </p:txBody>
        </p:sp>
      </p:grpSp>
      <p:sp>
        <p:nvSpPr>
          <p:cNvPr id="20497" name="Rectangle 17"/>
          <p:cNvSpPr>
            <a:spLocks noChangeArrowheads="1"/>
          </p:cNvSpPr>
          <p:nvPr/>
        </p:nvSpPr>
        <p:spPr bwMode="auto">
          <a:xfrm>
            <a:off x="277813" y="1662460"/>
            <a:ext cx="1512887" cy="1152525"/>
          </a:xfrm>
          <a:prstGeom prst="rect">
            <a:avLst/>
          </a:prstGeom>
          <a:noFill/>
          <a:ln w="5715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ko-KR"/>
          </a:p>
        </p:txBody>
      </p:sp>
      <p:grpSp>
        <p:nvGrpSpPr>
          <p:cNvPr id="20498" name="Group 18"/>
          <p:cNvGrpSpPr>
            <a:grpSpLocks/>
          </p:cNvGrpSpPr>
          <p:nvPr/>
        </p:nvGrpSpPr>
        <p:grpSpPr bwMode="auto">
          <a:xfrm>
            <a:off x="3995738" y="1986310"/>
            <a:ext cx="1439862" cy="576263"/>
            <a:chOff x="1519" y="1117"/>
            <a:chExt cx="1043" cy="499"/>
          </a:xfrm>
        </p:grpSpPr>
        <p:sp>
          <p:nvSpPr>
            <p:cNvPr id="20499" name="Line 19"/>
            <p:cNvSpPr>
              <a:spLocks noChangeShapeType="1"/>
            </p:cNvSpPr>
            <p:nvPr/>
          </p:nvSpPr>
          <p:spPr bwMode="auto">
            <a:xfrm>
              <a:off x="1519" y="1344"/>
              <a:ext cx="318"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20500" name="Rectangle 20"/>
            <p:cNvSpPr>
              <a:spLocks noChangeArrowheads="1"/>
            </p:cNvSpPr>
            <p:nvPr/>
          </p:nvSpPr>
          <p:spPr bwMode="auto">
            <a:xfrm>
              <a:off x="1927" y="1117"/>
              <a:ext cx="635" cy="499"/>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solidFill>
                    <a:schemeClr val="accent2"/>
                  </a:solidFill>
                </a:rPr>
                <a:t>DAC</a:t>
              </a:r>
            </a:p>
          </p:txBody>
        </p:sp>
      </p:grpSp>
      <p:grpSp>
        <p:nvGrpSpPr>
          <p:cNvPr id="20504" name="Group 24"/>
          <p:cNvGrpSpPr>
            <a:grpSpLocks/>
          </p:cNvGrpSpPr>
          <p:nvPr/>
        </p:nvGrpSpPr>
        <p:grpSpPr bwMode="auto">
          <a:xfrm>
            <a:off x="1835150" y="4642198"/>
            <a:ext cx="7129463" cy="792162"/>
            <a:chOff x="1156" y="2930"/>
            <a:chExt cx="4491" cy="499"/>
          </a:xfrm>
        </p:grpSpPr>
        <p:sp>
          <p:nvSpPr>
            <p:cNvPr id="20505" name="Line 25"/>
            <p:cNvSpPr>
              <a:spLocks noChangeShapeType="1"/>
            </p:cNvSpPr>
            <p:nvPr/>
          </p:nvSpPr>
          <p:spPr bwMode="auto">
            <a:xfrm flipH="1">
              <a:off x="4672" y="3158"/>
              <a:ext cx="317"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grpSp>
          <p:nvGrpSpPr>
            <p:cNvPr id="20506" name="Group 26"/>
            <p:cNvGrpSpPr>
              <a:grpSpLocks/>
            </p:cNvGrpSpPr>
            <p:nvPr/>
          </p:nvGrpSpPr>
          <p:grpSpPr bwMode="auto">
            <a:xfrm>
              <a:off x="5103" y="2931"/>
              <a:ext cx="544" cy="227"/>
              <a:chOff x="5216" y="2931"/>
              <a:chExt cx="544" cy="227"/>
            </a:xfrm>
          </p:grpSpPr>
          <p:sp>
            <p:nvSpPr>
              <p:cNvPr id="20507" name="Line 27"/>
              <p:cNvSpPr>
                <a:spLocks noChangeShapeType="1"/>
              </p:cNvSpPr>
              <p:nvPr/>
            </p:nvSpPr>
            <p:spPr bwMode="auto">
              <a:xfrm>
                <a:off x="5216" y="3158"/>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20508" name="Line 28"/>
              <p:cNvSpPr>
                <a:spLocks noChangeShapeType="1"/>
              </p:cNvSpPr>
              <p:nvPr/>
            </p:nvSpPr>
            <p:spPr bwMode="auto">
              <a:xfrm flipV="1">
                <a:off x="5624" y="2931"/>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20509" name="Line 29"/>
              <p:cNvSpPr>
                <a:spLocks noChangeShapeType="1"/>
              </p:cNvSpPr>
              <p:nvPr/>
            </p:nvSpPr>
            <p:spPr bwMode="auto">
              <a:xfrm flipH="1" flipV="1">
                <a:off x="5488" y="2931"/>
                <a:ext cx="136"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20510" name="Line 30"/>
              <p:cNvSpPr>
                <a:spLocks noChangeShapeType="1"/>
              </p:cNvSpPr>
              <p:nvPr/>
            </p:nvSpPr>
            <p:spPr bwMode="auto">
              <a:xfrm flipV="1">
                <a:off x="5624" y="2931"/>
                <a:ext cx="136"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grpSp>
        <p:grpSp>
          <p:nvGrpSpPr>
            <p:cNvPr id="20511" name="Group 31"/>
            <p:cNvGrpSpPr>
              <a:grpSpLocks/>
            </p:cNvGrpSpPr>
            <p:nvPr/>
          </p:nvGrpSpPr>
          <p:grpSpPr bwMode="auto">
            <a:xfrm>
              <a:off x="2517" y="2976"/>
              <a:ext cx="862" cy="363"/>
              <a:chOff x="1519" y="2840"/>
              <a:chExt cx="1043" cy="499"/>
            </a:xfrm>
          </p:grpSpPr>
          <p:sp>
            <p:nvSpPr>
              <p:cNvPr id="20512" name="Rectangle 32"/>
              <p:cNvSpPr>
                <a:spLocks noChangeArrowheads="1"/>
              </p:cNvSpPr>
              <p:nvPr/>
            </p:nvSpPr>
            <p:spPr bwMode="auto">
              <a:xfrm>
                <a:off x="1927" y="2840"/>
                <a:ext cx="635" cy="499"/>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solidFill>
                      <a:schemeClr val="accent2"/>
                    </a:solidFill>
                  </a:rPr>
                  <a:t>ADC</a:t>
                </a:r>
              </a:p>
            </p:txBody>
          </p:sp>
          <p:sp>
            <p:nvSpPr>
              <p:cNvPr id="20513" name="Line 33"/>
              <p:cNvSpPr>
                <a:spLocks noChangeShapeType="1"/>
              </p:cNvSpPr>
              <p:nvPr/>
            </p:nvSpPr>
            <p:spPr bwMode="auto">
              <a:xfrm flipH="1">
                <a:off x="1519" y="3067"/>
                <a:ext cx="317"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grpSp>
        <p:grpSp>
          <p:nvGrpSpPr>
            <p:cNvPr id="20514" name="Group 34"/>
            <p:cNvGrpSpPr>
              <a:grpSpLocks/>
            </p:cNvGrpSpPr>
            <p:nvPr/>
          </p:nvGrpSpPr>
          <p:grpSpPr bwMode="auto">
            <a:xfrm>
              <a:off x="3424" y="2930"/>
              <a:ext cx="1180" cy="499"/>
              <a:chOff x="2562" y="2840"/>
              <a:chExt cx="1180" cy="499"/>
            </a:xfrm>
          </p:grpSpPr>
          <p:sp>
            <p:nvSpPr>
              <p:cNvPr id="20515" name="Rectangle 35"/>
              <p:cNvSpPr>
                <a:spLocks noChangeArrowheads="1"/>
              </p:cNvSpPr>
              <p:nvPr/>
            </p:nvSpPr>
            <p:spPr bwMode="auto">
              <a:xfrm>
                <a:off x="2971" y="2840"/>
                <a:ext cx="771" cy="499"/>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solidFill>
                      <a:schemeClr val="accent2"/>
                    </a:solidFill>
                  </a:rPr>
                  <a:t>RF </a:t>
                </a:r>
              </a:p>
              <a:p>
                <a:pPr algn="ctr"/>
                <a:r>
                  <a:rPr lang="en-US" altLang="zh-TW">
                    <a:solidFill>
                      <a:schemeClr val="accent2"/>
                    </a:solidFill>
                  </a:rPr>
                  <a:t>Front end</a:t>
                </a:r>
              </a:p>
            </p:txBody>
          </p:sp>
          <p:sp>
            <p:nvSpPr>
              <p:cNvPr id="20516" name="Line 36"/>
              <p:cNvSpPr>
                <a:spLocks noChangeShapeType="1"/>
              </p:cNvSpPr>
              <p:nvPr/>
            </p:nvSpPr>
            <p:spPr bwMode="auto">
              <a:xfrm flipH="1">
                <a:off x="2562" y="3067"/>
                <a:ext cx="317"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grpSp>
        <p:sp>
          <p:nvSpPr>
            <p:cNvPr id="20517" name="Line 37"/>
            <p:cNvSpPr>
              <a:spLocks noChangeShapeType="1"/>
            </p:cNvSpPr>
            <p:nvPr/>
          </p:nvSpPr>
          <p:spPr bwMode="auto">
            <a:xfrm flipH="1">
              <a:off x="1792" y="3158"/>
              <a:ext cx="182"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20518" name="Rectangle 38"/>
            <p:cNvSpPr>
              <a:spLocks noChangeArrowheads="1"/>
            </p:cNvSpPr>
            <p:nvPr/>
          </p:nvSpPr>
          <p:spPr bwMode="auto">
            <a:xfrm>
              <a:off x="2018" y="2976"/>
              <a:ext cx="454" cy="363"/>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solidFill>
                    <a:schemeClr val="accent2"/>
                  </a:solidFill>
                </a:rPr>
                <a:t>FPGA</a:t>
              </a:r>
            </a:p>
          </p:txBody>
        </p:sp>
        <p:grpSp>
          <p:nvGrpSpPr>
            <p:cNvPr id="20519" name="Group 39"/>
            <p:cNvGrpSpPr>
              <a:grpSpLocks/>
            </p:cNvGrpSpPr>
            <p:nvPr/>
          </p:nvGrpSpPr>
          <p:grpSpPr bwMode="auto">
            <a:xfrm>
              <a:off x="1156" y="2976"/>
              <a:ext cx="589" cy="363"/>
              <a:chOff x="1156" y="2976"/>
              <a:chExt cx="589" cy="363"/>
            </a:xfrm>
          </p:grpSpPr>
          <p:sp>
            <p:nvSpPr>
              <p:cNvPr id="20520" name="Line 40"/>
              <p:cNvSpPr>
                <a:spLocks noChangeShapeType="1"/>
              </p:cNvSpPr>
              <p:nvPr/>
            </p:nvSpPr>
            <p:spPr bwMode="auto">
              <a:xfrm flipH="1">
                <a:off x="1156" y="3158"/>
                <a:ext cx="182"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20521" name="Rectangle 41"/>
              <p:cNvSpPr>
                <a:spLocks noChangeArrowheads="1"/>
              </p:cNvSpPr>
              <p:nvPr/>
            </p:nvSpPr>
            <p:spPr bwMode="auto">
              <a:xfrm>
                <a:off x="1383" y="2976"/>
                <a:ext cx="362" cy="363"/>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solidFill>
                      <a:schemeClr val="accent2"/>
                    </a:solidFill>
                  </a:rPr>
                  <a:t>USB</a:t>
                </a:r>
              </a:p>
            </p:txBody>
          </p:sp>
        </p:grpSp>
      </p:grpSp>
      <p:grpSp>
        <p:nvGrpSpPr>
          <p:cNvPr id="20522" name="Group 42"/>
          <p:cNvGrpSpPr>
            <a:grpSpLocks/>
          </p:cNvGrpSpPr>
          <p:nvPr/>
        </p:nvGrpSpPr>
        <p:grpSpPr bwMode="auto">
          <a:xfrm>
            <a:off x="1835150" y="1987898"/>
            <a:ext cx="936625" cy="576262"/>
            <a:chOff x="1156" y="1525"/>
            <a:chExt cx="590" cy="363"/>
          </a:xfrm>
        </p:grpSpPr>
        <p:sp>
          <p:nvSpPr>
            <p:cNvPr id="20523" name="Rectangle 43"/>
            <p:cNvSpPr>
              <a:spLocks noChangeArrowheads="1"/>
            </p:cNvSpPr>
            <p:nvPr/>
          </p:nvSpPr>
          <p:spPr bwMode="auto">
            <a:xfrm>
              <a:off x="1384" y="1525"/>
              <a:ext cx="362" cy="363"/>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solidFill>
                    <a:schemeClr val="accent2"/>
                  </a:solidFill>
                </a:rPr>
                <a:t>USB</a:t>
              </a:r>
            </a:p>
          </p:txBody>
        </p:sp>
        <p:sp>
          <p:nvSpPr>
            <p:cNvPr id="20524" name="Line 44"/>
            <p:cNvSpPr>
              <a:spLocks noChangeShapeType="1"/>
            </p:cNvSpPr>
            <p:nvPr/>
          </p:nvSpPr>
          <p:spPr bwMode="auto">
            <a:xfrm>
              <a:off x="1156" y="1706"/>
              <a:ext cx="173"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grpSp>
      <p:grpSp>
        <p:nvGrpSpPr>
          <p:cNvPr id="20528" name="Group 48"/>
          <p:cNvGrpSpPr>
            <a:grpSpLocks/>
          </p:cNvGrpSpPr>
          <p:nvPr/>
        </p:nvGrpSpPr>
        <p:grpSpPr bwMode="auto">
          <a:xfrm>
            <a:off x="2843213" y="1987898"/>
            <a:ext cx="1081087" cy="576262"/>
            <a:chOff x="1791" y="1525"/>
            <a:chExt cx="681" cy="363"/>
          </a:xfrm>
        </p:grpSpPr>
        <p:sp>
          <p:nvSpPr>
            <p:cNvPr id="20529" name="Line 49"/>
            <p:cNvSpPr>
              <a:spLocks noChangeShapeType="1"/>
            </p:cNvSpPr>
            <p:nvPr/>
          </p:nvSpPr>
          <p:spPr bwMode="auto">
            <a:xfrm>
              <a:off x="1791" y="1706"/>
              <a:ext cx="173"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20530" name="Rectangle 50"/>
            <p:cNvSpPr>
              <a:spLocks noChangeArrowheads="1"/>
            </p:cNvSpPr>
            <p:nvPr/>
          </p:nvSpPr>
          <p:spPr bwMode="auto">
            <a:xfrm>
              <a:off x="2018" y="1525"/>
              <a:ext cx="454" cy="363"/>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solidFill>
                    <a:schemeClr val="accent2"/>
                  </a:solidFill>
                </a:rPr>
                <a:t>FPGA</a:t>
              </a:r>
            </a:p>
          </p:txBody>
        </p:sp>
      </p:grpSp>
      <p:sp>
        <p:nvSpPr>
          <p:cNvPr id="20538" name="Rectangle 58"/>
          <p:cNvSpPr>
            <a:spLocks noChangeArrowheads="1"/>
          </p:cNvSpPr>
          <p:nvPr/>
        </p:nvSpPr>
        <p:spPr bwMode="auto">
          <a:xfrm>
            <a:off x="1995488" y="1652935"/>
            <a:ext cx="3641725" cy="1152525"/>
          </a:xfrm>
          <a:prstGeom prst="rect">
            <a:avLst/>
          </a:prstGeom>
          <a:noFill/>
          <a:ln w="57150">
            <a:solidFill>
              <a:srgbClr val="99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ko-KR"/>
          </a:p>
        </p:txBody>
      </p:sp>
      <p:sp>
        <p:nvSpPr>
          <p:cNvPr id="20539" name="Rectangle 59"/>
          <p:cNvSpPr>
            <a:spLocks noChangeArrowheads="1"/>
          </p:cNvSpPr>
          <p:nvPr/>
        </p:nvSpPr>
        <p:spPr bwMode="auto">
          <a:xfrm>
            <a:off x="3124200" y="2919760"/>
            <a:ext cx="2514600" cy="3810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t>USRP (mother board)</a:t>
            </a:r>
          </a:p>
        </p:txBody>
      </p:sp>
      <p:sp>
        <p:nvSpPr>
          <p:cNvPr id="20540" name="Rectangle 60"/>
          <p:cNvSpPr>
            <a:spLocks noChangeArrowheads="1"/>
          </p:cNvSpPr>
          <p:nvPr/>
        </p:nvSpPr>
        <p:spPr bwMode="auto">
          <a:xfrm>
            <a:off x="1219200" y="2919760"/>
            <a:ext cx="533400" cy="3810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t>PC</a:t>
            </a:r>
          </a:p>
        </p:txBody>
      </p:sp>
    </p:spTree>
    <p:extLst>
      <p:ext uri="{BB962C8B-B14F-4D97-AF65-F5344CB8AC3E}">
        <p14:creationId xmlns:p14="http://schemas.microsoft.com/office/powerpoint/2010/main" val="35707097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zh-TW"/>
              <a:t>Architecture </a:t>
            </a:r>
            <a:r>
              <a:rPr lang="en-US" altLang="zh-TW" sz="2400"/>
              <a:t>– Software</a:t>
            </a:r>
          </a:p>
        </p:txBody>
      </p:sp>
      <p:sp>
        <p:nvSpPr>
          <p:cNvPr id="21507" name="Rectangle 3"/>
          <p:cNvSpPr>
            <a:spLocks noGrp="1" noChangeArrowheads="1"/>
          </p:cNvSpPr>
          <p:nvPr>
            <p:ph type="body" idx="1"/>
          </p:nvPr>
        </p:nvSpPr>
        <p:spPr>
          <a:xfrm>
            <a:off x="457200" y="3581400"/>
            <a:ext cx="8226425" cy="2743200"/>
          </a:xfrm>
        </p:spPr>
        <p:txBody>
          <a:bodyPr/>
          <a:lstStyle/>
          <a:p>
            <a:pPr latinLnBrk="0"/>
            <a:r>
              <a:rPr lang="en-US" altLang="zh-TW" dirty="0"/>
              <a:t>GNU radio has provided some useful APIs</a:t>
            </a:r>
          </a:p>
          <a:p>
            <a:pPr latinLnBrk="0"/>
            <a:r>
              <a:rPr lang="en-US" altLang="zh-TW" dirty="0"/>
              <a:t>What we are interested in at this time is </a:t>
            </a:r>
            <a:r>
              <a:rPr lang="en-US" altLang="zh-TW" u="sng" dirty="0">
                <a:solidFill>
                  <a:srgbClr val="FF0000"/>
                </a:solidFill>
              </a:rPr>
              <a:t>how to use the existing modules</a:t>
            </a:r>
            <a:r>
              <a:rPr lang="en-US" altLang="zh-TW" dirty="0"/>
              <a:t> that has been provided  in GNU radio project </a:t>
            </a:r>
            <a:r>
              <a:rPr lang="en-US" altLang="zh-TW" u="sng" dirty="0"/>
              <a:t>to communicate between two end systems</a:t>
            </a:r>
          </a:p>
        </p:txBody>
      </p:sp>
      <p:sp>
        <p:nvSpPr>
          <p:cNvPr id="21508" name="Rectangle 4"/>
          <p:cNvSpPr>
            <a:spLocks noChangeArrowheads="1"/>
          </p:cNvSpPr>
          <p:nvPr/>
        </p:nvSpPr>
        <p:spPr bwMode="auto">
          <a:xfrm>
            <a:off x="322263" y="1725613"/>
            <a:ext cx="1441450" cy="10810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t>User-defined </a:t>
            </a:r>
          </a:p>
          <a:p>
            <a:pPr algn="ctr"/>
            <a:r>
              <a:rPr lang="en-US" altLang="zh-TW"/>
              <a:t>Code</a:t>
            </a:r>
          </a:p>
        </p:txBody>
      </p:sp>
      <p:grpSp>
        <p:nvGrpSpPr>
          <p:cNvPr id="21509" name="Group 5"/>
          <p:cNvGrpSpPr>
            <a:grpSpLocks/>
          </p:cNvGrpSpPr>
          <p:nvPr/>
        </p:nvGrpSpPr>
        <p:grpSpPr bwMode="auto">
          <a:xfrm>
            <a:off x="5508625" y="1941513"/>
            <a:ext cx="1800225" cy="792162"/>
            <a:chOff x="2608" y="1117"/>
            <a:chExt cx="1134" cy="499"/>
          </a:xfrm>
        </p:grpSpPr>
        <p:sp>
          <p:nvSpPr>
            <p:cNvPr id="21510" name="Rectangle 6"/>
            <p:cNvSpPr>
              <a:spLocks noChangeArrowheads="1"/>
            </p:cNvSpPr>
            <p:nvPr/>
          </p:nvSpPr>
          <p:spPr bwMode="auto">
            <a:xfrm>
              <a:off x="2971" y="1117"/>
              <a:ext cx="771" cy="499"/>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solidFill>
                    <a:schemeClr val="accent2"/>
                  </a:solidFill>
                </a:rPr>
                <a:t>RF </a:t>
              </a:r>
            </a:p>
            <a:p>
              <a:pPr algn="ctr"/>
              <a:r>
                <a:rPr lang="en-US" altLang="zh-TW">
                  <a:solidFill>
                    <a:schemeClr val="accent2"/>
                  </a:solidFill>
                </a:rPr>
                <a:t>Front end</a:t>
              </a:r>
            </a:p>
          </p:txBody>
        </p:sp>
        <p:sp>
          <p:nvSpPr>
            <p:cNvPr id="21511" name="Line 7"/>
            <p:cNvSpPr>
              <a:spLocks noChangeShapeType="1"/>
            </p:cNvSpPr>
            <p:nvPr/>
          </p:nvSpPr>
          <p:spPr bwMode="auto">
            <a:xfrm>
              <a:off x="2608" y="1344"/>
              <a:ext cx="318"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grpSp>
      <p:grpSp>
        <p:nvGrpSpPr>
          <p:cNvPr id="21512" name="Group 8"/>
          <p:cNvGrpSpPr>
            <a:grpSpLocks/>
          </p:cNvGrpSpPr>
          <p:nvPr/>
        </p:nvGrpSpPr>
        <p:grpSpPr bwMode="auto">
          <a:xfrm>
            <a:off x="7381875" y="1943100"/>
            <a:ext cx="1617663" cy="358775"/>
            <a:chOff x="4650" y="1480"/>
            <a:chExt cx="1019" cy="226"/>
          </a:xfrm>
        </p:grpSpPr>
        <p:sp>
          <p:nvSpPr>
            <p:cNvPr id="21513" name="Line 9"/>
            <p:cNvSpPr>
              <a:spLocks noChangeShapeType="1"/>
            </p:cNvSpPr>
            <p:nvPr/>
          </p:nvSpPr>
          <p:spPr bwMode="auto">
            <a:xfrm>
              <a:off x="4650" y="1706"/>
              <a:ext cx="318"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21514" name="Line 10"/>
            <p:cNvSpPr>
              <a:spLocks noChangeShapeType="1"/>
            </p:cNvSpPr>
            <p:nvPr/>
          </p:nvSpPr>
          <p:spPr bwMode="auto">
            <a:xfrm>
              <a:off x="5103" y="170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21515" name="Line 11"/>
            <p:cNvSpPr>
              <a:spLocks noChangeShapeType="1"/>
            </p:cNvSpPr>
            <p:nvPr/>
          </p:nvSpPr>
          <p:spPr bwMode="auto">
            <a:xfrm flipV="1">
              <a:off x="5511" y="1480"/>
              <a:ext cx="0"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21516" name="Line 12"/>
            <p:cNvSpPr>
              <a:spLocks noChangeShapeType="1"/>
            </p:cNvSpPr>
            <p:nvPr/>
          </p:nvSpPr>
          <p:spPr bwMode="auto">
            <a:xfrm flipH="1" flipV="1">
              <a:off x="5374" y="1480"/>
              <a:ext cx="137"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21517" name="Line 13"/>
            <p:cNvSpPr>
              <a:spLocks noChangeShapeType="1"/>
            </p:cNvSpPr>
            <p:nvPr/>
          </p:nvSpPr>
          <p:spPr bwMode="auto">
            <a:xfrm flipV="1">
              <a:off x="5511" y="1480"/>
              <a:ext cx="158"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grpSp>
      <p:sp>
        <p:nvSpPr>
          <p:cNvPr id="21518" name="Rectangle 14"/>
          <p:cNvSpPr>
            <a:spLocks noChangeArrowheads="1"/>
          </p:cNvSpPr>
          <p:nvPr/>
        </p:nvSpPr>
        <p:spPr bwMode="auto">
          <a:xfrm>
            <a:off x="457200" y="1295400"/>
            <a:ext cx="11207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000"/>
              <a:t>Sender</a:t>
            </a:r>
          </a:p>
        </p:txBody>
      </p:sp>
      <p:sp>
        <p:nvSpPr>
          <p:cNvPr id="21519" name="Rectangle 15"/>
          <p:cNvSpPr>
            <a:spLocks noChangeArrowheads="1"/>
          </p:cNvSpPr>
          <p:nvPr/>
        </p:nvSpPr>
        <p:spPr bwMode="auto">
          <a:xfrm>
            <a:off x="277813" y="1689100"/>
            <a:ext cx="1512887" cy="1152525"/>
          </a:xfrm>
          <a:prstGeom prst="rect">
            <a:avLst/>
          </a:prstGeom>
          <a:noFill/>
          <a:ln w="5715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ko-KR"/>
          </a:p>
        </p:txBody>
      </p:sp>
      <p:grpSp>
        <p:nvGrpSpPr>
          <p:cNvPr id="21520" name="Group 16"/>
          <p:cNvGrpSpPr>
            <a:grpSpLocks/>
          </p:cNvGrpSpPr>
          <p:nvPr/>
        </p:nvGrpSpPr>
        <p:grpSpPr bwMode="auto">
          <a:xfrm>
            <a:off x="3995738" y="2012950"/>
            <a:ext cx="1439862" cy="576263"/>
            <a:chOff x="1519" y="1117"/>
            <a:chExt cx="1043" cy="499"/>
          </a:xfrm>
        </p:grpSpPr>
        <p:sp>
          <p:nvSpPr>
            <p:cNvPr id="21521" name="Line 17"/>
            <p:cNvSpPr>
              <a:spLocks noChangeShapeType="1"/>
            </p:cNvSpPr>
            <p:nvPr/>
          </p:nvSpPr>
          <p:spPr bwMode="auto">
            <a:xfrm>
              <a:off x="1519" y="1344"/>
              <a:ext cx="318"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21522" name="Rectangle 18"/>
            <p:cNvSpPr>
              <a:spLocks noChangeArrowheads="1"/>
            </p:cNvSpPr>
            <p:nvPr/>
          </p:nvSpPr>
          <p:spPr bwMode="auto">
            <a:xfrm>
              <a:off x="1927" y="1117"/>
              <a:ext cx="635" cy="499"/>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solidFill>
                    <a:schemeClr val="accent2"/>
                  </a:solidFill>
                </a:rPr>
                <a:t>DAC</a:t>
              </a:r>
            </a:p>
          </p:txBody>
        </p:sp>
      </p:grpSp>
      <p:grpSp>
        <p:nvGrpSpPr>
          <p:cNvPr id="21523" name="Group 19"/>
          <p:cNvGrpSpPr>
            <a:grpSpLocks/>
          </p:cNvGrpSpPr>
          <p:nvPr/>
        </p:nvGrpSpPr>
        <p:grpSpPr bwMode="auto">
          <a:xfrm>
            <a:off x="1835150" y="2014538"/>
            <a:ext cx="936625" cy="576262"/>
            <a:chOff x="1156" y="1525"/>
            <a:chExt cx="590" cy="363"/>
          </a:xfrm>
        </p:grpSpPr>
        <p:sp>
          <p:nvSpPr>
            <p:cNvPr id="21524" name="Rectangle 20"/>
            <p:cNvSpPr>
              <a:spLocks noChangeArrowheads="1"/>
            </p:cNvSpPr>
            <p:nvPr/>
          </p:nvSpPr>
          <p:spPr bwMode="auto">
            <a:xfrm>
              <a:off x="1384" y="1525"/>
              <a:ext cx="362" cy="363"/>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solidFill>
                    <a:schemeClr val="accent2"/>
                  </a:solidFill>
                </a:rPr>
                <a:t>USB</a:t>
              </a:r>
            </a:p>
          </p:txBody>
        </p:sp>
        <p:sp>
          <p:nvSpPr>
            <p:cNvPr id="21525" name="Line 21"/>
            <p:cNvSpPr>
              <a:spLocks noChangeShapeType="1"/>
            </p:cNvSpPr>
            <p:nvPr/>
          </p:nvSpPr>
          <p:spPr bwMode="auto">
            <a:xfrm>
              <a:off x="1156" y="1706"/>
              <a:ext cx="173"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grpSp>
      <p:grpSp>
        <p:nvGrpSpPr>
          <p:cNvPr id="21526" name="Group 22"/>
          <p:cNvGrpSpPr>
            <a:grpSpLocks/>
          </p:cNvGrpSpPr>
          <p:nvPr/>
        </p:nvGrpSpPr>
        <p:grpSpPr bwMode="auto">
          <a:xfrm>
            <a:off x="2843213" y="2014538"/>
            <a:ext cx="1081087" cy="576262"/>
            <a:chOff x="1791" y="1525"/>
            <a:chExt cx="681" cy="363"/>
          </a:xfrm>
        </p:grpSpPr>
        <p:sp>
          <p:nvSpPr>
            <p:cNvPr id="21527" name="Line 23"/>
            <p:cNvSpPr>
              <a:spLocks noChangeShapeType="1"/>
            </p:cNvSpPr>
            <p:nvPr/>
          </p:nvSpPr>
          <p:spPr bwMode="auto">
            <a:xfrm>
              <a:off x="1791" y="1706"/>
              <a:ext cx="173"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21528" name="Rectangle 24"/>
            <p:cNvSpPr>
              <a:spLocks noChangeArrowheads="1"/>
            </p:cNvSpPr>
            <p:nvPr/>
          </p:nvSpPr>
          <p:spPr bwMode="auto">
            <a:xfrm>
              <a:off x="2018" y="1525"/>
              <a:ext cx="454" cy="363"/>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solidFill>
                    <a:schemeClr val="accent2"/>
                  </a:solidFill>
                </a:rPr>
                <a:t>FPGA</a:t>
              </a:r>
            </a:p>
          </p:txBody>
        </p:sp>
      </p:grpSp>
      <p:sp>
        <p:nvSpPr>
          <p:cNvPr id="21531" name="Rectangle 27"/>
          <p:cNvSpPr>
            <a:spLocks noChangeArrowheads="1"/>
          </p:cNvSpPr>
          <p:nvPr/>
        </p:nvSpPr>
        <p:spPr bwMode="auto">
          <a:xfrm>
            <a:off x="1219200" y="2971800"/>
            <a:ext cx="533400" cy="3810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t>PC</a:t>
            </a:r>
          </a:p>
        </p:txBody>
      </p:sp>
      <p:sp>
        <p:nvSpPr>
          <p:cNvPr id="21532" name="Line 28"/>
          <p:cNvSpPr>
            <a:spLocks noChangeShapeType="1"/>
          </p:cNvSpPr>
          <p:nvPr/>
        </p:nvSpPr>
        <p:spPr bwMode="auto">
          <a:xfrm>
            <a:off x="1600200" y="2667000"/>
            <a:ext cx="762000" cy="914400"/>
          </a:xfrm>
          <a:prstGeom prst="line">
            <a:avLst/>
          </a:prstGeom>
          <a:noFill/>
          <a:ln w="38100">
            <a:solidFill>
              <a:srgbClr val="FF66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Tree>
    <p:extLst>
      <p:ext uri="{BB962C8B-B14F-4D97-AF65-F5344CB8AC3E}">
        <p14:creationId xmlns:p14="http://schemas.microsoft.com/office/powerpoint/2010/main" val="498844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zh-TW"/>
              <a:t>Architecture </a:t>
            </a:r>
            <a:r>
              <a:rPr lang="en-US" altLang="zh-TW" sz="2400"/>
              <a:t>– Software</a:t>
            </a:r>
          </a:p>
        </p:txBody>
      </p:sp>
      <p:sp>
        <p:nvSpPr>
          <p:cNvPr id="22531" name="Rectangle 3"/>
          <p:cNvSpPr>
            <a:spLocks noGrp="1" noChangeArrowheads="1"/>
          </p:cNvSpPr>
          <p:nvPr>
            <p:ph type="body" idx="1"/>
          </p:nvPr>
        </p:nvSpPr>
        <p:spPr/>
        <p:txBody>
          <a:bodyPr/>
          <a:lstStyle/>
          <a:p>
            <a:r>
              <a:rPr lang="en-US" altLang="zh-TW"/>
              <a:t>How these modules co-work?</a:t>
            </a:r>
          </a:p>
          <a:p>
            <a:pPr lvl="1"/>
            <a:r>
              <a:rPr lang="en-US" altLang="zh-TW">
                <a:solidFill>
                  <a:srgbClr val="FF0000"/>
                </a:solidFill>
              </a:rPr>
              <a:t>C++</a:t>
            </a:r>
          </a:p>
          <a:p>
            <a:pPr lvl="2"/>
            <a:r>
              <a:rPr lang="en-US" altLang="zh-TW"/>
              <a:t>Performance-critical modules</a:t>
            </a:r>
          </a:p>
          <a:p>
            <a:pPr lvl="1"/>
            <a:r>
              <a:rPr lang="en-US" altLang="zh-TW">
                <a:solidFill>
                  <a:srgbClr val="FF0000"/>
                </a:solidFill>
              </a:rPr>
              <a:t>Python</a:t>
            </a:r>
          </a:p>
          <a:p>
            <a:pPr lvl="2"/>
            <a:r>
              <a:rPr lang="en-US" altLang="zh-TW" b="1" u="sng">
                <a:solidFill>
                  <a:schemeClr val="accent1"/>
                </a:solidFill>
              </a:rPr>
              <a:t>Glue</a:t>
            </a:r>
            <a:r>
              <a:rPr lang="en-US" altLang="zh-TW"/>
              <a:t> to connect modules</a:t>
            </a:r>
          </a:p>
          <a:p>
            <a:pPr lvl="2"/>
            <a:r>
              <a:rPr lang="en-US" altLang="zh-TW"/>
              <a:t>Non performance-critical modules</a:t>
            </a:r>
          </a:p>
          <a:p>
            <a:pPr lvl="2">
              <a:buFont typeface="Wingdings" pitchFamily="2" charset="2"/>
              <a:buNone/>
            </a:pPr>
            <a:endParaRPr lang="en-US" altLang="zh-TW"/>
          </a:p>
        </p:txBody>
      </p:sp>
    </p:spTree>
    <p:extLst>
      <p:ext uri="{BB962C8B-B14F-4D97-AF65-F5344CB8AC3E}">
        <p14:creationId xmlns:p14="http://schemas.microsoft.com/office/powerpoint/2010/main" val="2866436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blinds(horizontal)">
                                      <p:cBhvr>
                                        <p:cTn id="7" dur="500"/>
                                        <p:tgtEl>
                                          <p:spTgt spid="22531">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2531">
                                            <p:txEl>
                                              <p:pRg st="2" end="2"/>
                                            </p:txEl>
                                          </p:spTgt>
                                        </p:tgtEl>
                                        <p:attrNameLst>
                                          <p:attrName>style.visibility</p:attrName>
                                        </p:attrNameLst>
                                      </p:cBhvr>
                                      <p:to>
                                        <p:strVal val="visible"/>
                                      </p:to>
                                    </p:set>
                                    <p:animEffect transition="in" filter="blinds(horizontal)">
                                      <p:cBhvr>
                                        <p:cTn id="10" dur="500"/>
                                        <p:tgtEl>
                                          <p:spTgt spid="22531">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animEffect transition="in" filter="blinds(horizontal)">
                                      <p:cBhvr>
                                        <p:cTn id="15" dur="500"/>
                                        <p:tgtEl>
                                          <p:spTgt spid="22531">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2531">
                                            <p:txEl>
                                              <p:pRg st="4" end="4"/>
                                            </p:txEl>
                                          </p:spTgt>
                                        </p:tgtEl>
                                        <p:attrNameLst>
                                          <p:attrName>style.visibility</p:attrName>
                                        </p:attrNameLst>
                                      </p:cBhvr>
                                      <p:to>
                                        <p:strVal val="visible"/>
                                      </p:to>
                                    </p:set>
                                    <p:animEffect transition="in" filter="blinds(horizontal)">
                                      <p:cBhvr>
                                        <p:cTn id="18" dur="500"/>
                                        <p:tgtEl>
                                          <p:spTgt spid="22531">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2531">
                                            <p:txEl>
                                              <p:pRg st="5" end="5"/>
                                            </p:txEl>
                                          </p:spTgt>
                                        </p:tgtEl>
                                        <p:attrNameLst>
                                          <p:attrName>style.visibility</p:attrName>
                                        </p:attrNameLst>
                                      </p:cBhvr>
                                      <p:to>
                                        <p:strVal val="visible"/>
                                      </p:to>
                                    </p:set>
                                    <p:animEffect transition="in" filter="blinds(horizontal)">
                                      <p:cBhvr>
                                        <p:cTn id="21" dur="500"/>
                                        <p:tgtEl>
                                          <p:spTgt spid="22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defTabSz="457200"/>
            <a:r>
              <a:rPr lang="en-GB" altLang="zh-CN"/>
              <a:t>Development Boards</a:t>
            </a:r>
            <a:endParaRPr lang="zh-CN" altLang="en-US"/>
          </a:p>
        </p:txBody>
      </p:sp>
      <p:graphicFrame>
        <p:nvGraphicFramePr>
          <p:cNvPr id="26627" name="Group 3"/>
          <p:cNvGraphicFramePr>
            <a:graphicFrameLocks noGrp="1"/>
          </p:cNvGraphicFramePr>
          <p:nvPr>
            <p:ph idx="1"/>
            <p:extLst>
              <p:ext uri="{D42A27DB-BD31-4B8C-83A1-F6EECF244321}">
                <p14:modId xmlns:p14="http://schemas.microsoft.com/office/powerpoint/2010/main" val="3565892897"/>
              </p:ext>
            </p:extLst>
          </p:nvPr>
        </p:nvGraphicFramePr>
        <p:xfrm>
          <a:off x="683568" y="1196752"/>
          <a:ext cx="7391400" cy="4754880"/>
        </p:xfrm>
        <a:graphic>
          <a:graphicData uri="http://schemas.openxmlformats.org/drawingml/2006/table">
            <a:tbl>
              <a:tblPr/>
              <a:tblGrid>
                <a:gridCol w="6126163"/>
                <a:gridCol w="1265237"/>
              </a:tblGrid>
              <a:tr h="30797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dirty="0" smtClean="0">
                          <a:ln>
                            <a:noFill/>
                          </a:ln>
                          <a:solidFill>
                            <a:schemeClr val="tx1"/>
                          </a:solidFill>
                          <a:effectLst/>
                          <a:latin typeface="Verdana" pitchFamily="34" charset="0"/>
                          <a:ea typeface="PMingLiU" pitchFamily="18" charset="-120"/>
                          <a:cs typeface="Arial" pitchFamily="34" charset="0"/>
                        </a:rPr>
                        <a:t>Description</a:t>
                      </a:r>
                      <a:endParaRPr kumimoji="1" lang="en-GB" altLang="zh-CN" sz="1800" b="1" i="0" u="none" strike="noStrike" cap="none" normalizeH="0" baseline="0" dirty="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smtClean="0">
                          <a:ln>
                            <a:noFill/>
                          </a:ln>
                          <a:solidFill>
                            <a:schemeClr val="tx1"/>
                          </a:solidFill>
                          <a:effectLst/>
                          <a:latin typeface="Arial" pitchFamily="34" charset="0"/>
                          <a:ea typeface="PMingLiU" pitchFamily="18" charset="-120"/>
                          <a:cs typeface="Arial" pitchFamily="34" charset="0"/>
                        </a:rPr>
                        <a:t>Price</a:t>
                      </a:r>
                      <a:endParaRPr kumimoji="1" lang="en-GB" altLang="zh-CN" sz="1800" b="1" i="0" u="none" strike="noStrike" cap="none" normalizeH="0" baseline="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smtClean="0">
                          <a:ln>
                            <a:noFill/>
                          </a:ln>
                          <a:solidFill>
                            <a:schemeClr val="tx1"/>
                          </a:solidFill>
                          <a:effectLst/>
                          <a:latin typeface="Arial" pitchFamily="34" charset="0"/>
                          <a:ea typeface="PMingLiU" pitchFamily="18" charset="-120"/>
                          <a:cs typeface="Arial" pitchFamily="34" charset="0"/>
                        </a:rPr>
                        <a:t>USRP Motherboard</a:t>
                      </a:r>
                      <a:endParaRPr kumimoji="1" lang="en-GB" altLang="zh-CN" sz="1800" b="1" i="0" u="none" strike="noStrike" cap="none" normalizeH="0" baseline="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smtClean="0">
                          <a:ln>
                            <a:noFill/>
                          </a:ln>
                          <a:solidFill>
                            <a:schemeClr val="tx1"/>
                          </a:solidFill>
                          <a:effectLst/>
                          <a:latin typeface="Arial" pitchFamily="34" charset="0"/>
                          <a:ea typeface="PMingLiU" pitchFamily="18" charset="-120"/>
                          <a:cs typeface="Arial" pitchFamily="34" charset="0"/>
                        </a:rPr>
                        <a:t>$700.00 </a:t>
                      </a:r>
                      <a:endParaRPr kumimoji="1" lang="en-GB" altLang="zh-CN" sz="1800" b="1" i="0" u="none" strike="noStrike" cap="none" normalizeH="0" baseline="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dirty="0" err="1" smtClean="0">
                          <a:ln>
                            <a:noFill/>
                          </a:ln>
                          <a:solidFill>
                            <a:schemeClr val="tx1"/>
                          </a:solidFill>
                          <a:effectLst/>
                          <a:latin typeface="Arial" pitchFamily="34" charset="0"/>
                          <a:ea typeface="PMingLiU" pitchFamily="18" charset="-120"/>
                          <a:cs typeface="Arial" pitchFamily="34" charset="0"/>
                        </a:rPr>
                        <a:t>BasicTX</a:t>
                      </a:r>
                      <a:r>
                        <a:rPr kumimoji="1" lang="en-GB" altLang="zh-CN" sz="1800" b="1" i="0" u="none" strike="noStrike" cap="none" normalizeH="0" baseline="0" dirty="0" smtClean="0">
                          <a:ln>
                            <a:noFill/>
                          </a:ln>
                          <a:solidFill>
                            <a:schemeClr val="tx1"/>
                          </a:solidFill>
                          <a:effectLst/>
                          <a:latin typeface="Arial" pitchFamily="34" charset="0"/>
                          <a:ea typeface="PMingLiU" pitchFamily="18" charset="-120"/>
                          <a:cs typeface="Arial" pitchFamily="34" charset="0"/>
                        </a:rPr>
                        <a:t> -- 2 MHz to 200 MHz Transmitter</a:t>
                      </a:r>
                      <a:endParaRPr kumimoji="1" lang="en-GB" altLang="zh-CN" sz="1800" b="1" i="0" u="none" strike="noStrike" cap="none" normalizeH="0" baseline="0" dirty="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smtClean="0">
                          <a:ln>
                            <a:noFill/>
                          </a:ln>
                          <a:solidFill>
                            <a:schemeClr val="tx1"/>
                          </a:solidFill>
                          <a:effectLst/>
                          <a:latin typeface="Arial" pitchFamily="34" charset="0"/>
                          <a:ea typeface="PMingLiU" pitchFamily="18" charset="-120"/>
                          <a:cs typeface="Arial" pitchFamily="34" charset="0"/>
                        </a:rPr>
                        <a:t>$75.00 </a:t>
                      </a:r>
                      <a:endParaRPr kumimoji="1" lang="en-GB" altLang="zh-CN" sz="1800" b="1" i="0" u="none" strike="noStrike" cap="none" normalizeH="0" baseline="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smtClean="0">
                          <a:ln>
                            <a:noFill/>
                          </a:ln>
                          <a:solidFill>
                            <a:schemeClr val="tx1"/>
                          </a:solidFill>
                          <a:effectLst/>
                          <a:latin typeface="Arial" pitchFamily="34" charset="0"/>
                          <a:ea typeface="PMingLiU" pitchFamily="18" charset="-120"/>
                          <a:cs typeface="Arial" pitchFamily="34" charset="0"/>
                        </a:rPr>
                        <a:t>BasicRX -- 2 MHz to 300+ MHz Receiver</a:t>
                      </a:r>
                      <a:endParaRPr kumimoji="1" lang="en-GB" altLang="zh-CN" sz="1800" b="1" i="0" u="none" strike="noStrike" cap="none" normalizeH="0" baseline="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smtClean="0">
                          <a:ln>
                            <a:noFill/>
                          </a:ln>
                          <a:solidFill>
                            <a:schemeClr val="tx1"/>
                          </a:solidFill>
                          <a:effectLst/>
                          <a:latin typeface="Arial" pitchFamily="34" charset="0"/>
                          <a:ea typeface="PMingLiU" pitchFamily="18" charset="-120"/>
                          <a:cs typeface="Arial" pitchFamily="34" charset="0"/>
                        </a:rPr>
                        <a:t>$75.00 </a:t>
                      </a:r>
                      <a:endParaRPr kumimoji="1" lang="en-GB" altLang="zh-CN" sz="1800" b="1" i="0" u="none" strike="noStrike" cap="none" normalizeH="0" baseline="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smtClean="0">
                          <a:ln>
                            <a:noFill/>
                          </a:ln>
                          <a:solidFill>
                            <a:schemeClr val="tx1"/>
                          </a:solidFill>
                          <a:effectLst/>
                          <a:latin typeface="Arial" pitchFamily="34" charset="0"/>
                          <a:ea typeface="PMingLiU" pitchFamily="18" charset="-120"/>
                          <a:cs typeface="Arial" pitchFamily="34" charset="0"/>
                        </a:rPr>
                        <a:t>LFTX -- DC-30 MHz Transmitter</a:t>
                      </a:r>
                      <a:endParaRPr kumimoji="1" lang="en-GB" altLang="zh-CN" sz="1800" b="1" i="0" u="none" strike="noStrike" cap="none" normalizeH="0" baseline="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smtClean="0">
                          <a:ln>
                            <a:noFill/>
                          </a:ln>
                          <a:solidFill>
                            <a:schemeClr val="tx1"/>
                          </a:solidFill>
                          <a:effectLst/>
                          <a:latin typeface="Arial" pitchFamily="34" charset="0"/>
                          <a:ea typeface="PMingLiU" pitchFamily="18" charset="-120"/>
                          <a:cs typeface="Arial" pitchFamily="34" charset="0"/>
                        </a:rPr>
                        <a:t>$75.00 </a:t>
                      </a:r>
                      <a:endParaRPr kumimoji="1" lang="en-GB" altLang="zh-CN" sz="1800" b="1" i="0" u="none" strike="noStrike" cap="none" normalizeH="0" baseline="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smtClean="0">
                          <a:ln>
                            <a:noFill/>
                          </a:ln>
                          <a:solidFill>
                            <a:schemeClr val="tx1"/>
                          </a:solidFill>
                          <a:effectLst/>
                          <a:latin typeface="Arial" pitchFamily="34" charset="0"/>
                          <a:ea typeface="PMingLiU" pitchFamily="18" charset="-120"/>
                          <a:cs typeface="Arial" pitchFamily="34" charset="0"/>
                        </a:rPr>
                        <a:t>LFRX -- DC-30 MHz Receiver</a:t>
                      </a:r>
                      <a:endParaRPr kumimoji="1" lang="en-GB" altLang="zh-CN" sz="1800" b="1" i="0" u="none" strike="noStrike" cap="none" normalizeH="0" baseline="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smtClean="0">
                          <a:ln>
                            <a:noFill/>
                          </a:ln>
                          <a:solidFill>
                            <a:schemeClr val="tx1"/>
                          </a:solidFill>
                          <a:effectLst/>
                          <a:latin typeface="Arial" pitchFamily="34" charset="0"/>
                          <a:ea typeface="PMingLiU" pitchFamily="18" charset="-120"/>
                          <a:cs typeface="Arial" pitchFamily="34" charset="0"/>
                        </a:rPr>
                        <a:t>$75.00 </a:t>
                      </a:r>
                      <a:endParaRPr kumimoji="1" lang="en-GB" altLang="zh-CN" sz="1800" b="1" i="0" u="none" strike="noStrike" cap="none" normalizeH="0" baseline="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smtClean="0">
                          <a:ln>
                            <a:noFill/>
                          </a:ln>
                          <a:solidFill>
                            <a:schemeClr val="tx1"/>
                          </a:solidFill>
                          <a:effectLst/>
                          <a:latin typeface="Arial" pitchFamily="34" charset="0"/>
                          <a:ea typeface="PMingLiU" pitchFamily="18" charset="-120"/>
                          <a:cs typeface="Arial" pitchFamily="34" charset="0"/>
                        </a:rPr>
                        <a:t>TVRX -- 50 MHz to 870 MHz Receiver</a:t>
                      </a:r>
                      <a:endParaRPr kumimoji="1" lang="en-GB" altLang="zh-CN" sz="1800" b="1" i="0" u="none" strike="noStrike" cap="none" normalizeH="0" baseline="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smtClean="0">
                          <a:ln>
                            <a:noFill/>
                          </a:ln>
                          <a:solidFill>
                            <a:schemeClr val="tx1"/>
                          </a:solidFill>
                          <a:effectLst/>
                          <a:latin typeface="Arial" pitchFamily="34" charset="0"/>
                          <a:ea typeface="PMingLiU" pitchFamily="18" charset="-120"/>
                          <a:cs typeface="Arial" pitchFamily="34" charset="0"/>
                        </a:rPr>
                        <a:t>$100.00 </a:t>
                      </a:r>
                      <a:endParaRPr kumimoji="1" lang="en-GB" altLang="zh-CN" sz="1800" b="1" i="0" u="none" strike="noStrike" cap="none" normalizeH="0" baseline="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smtClean="0">
                          <a:ln>
                            <a:noFill/>
                          </a:ln>
                          <a:solidFill>
                            <a:schemeClr val="tx1"/>
                          </a:solidFill>
                          <a:effectLst/>
                          <a:latin typeface="Arial" pitchFamily="34" charset="0"/>
                          <a:ea typeface="PMingLiU" pitchFamily="18" charset="-120"/>
                          <a:cs typeface="Arial" pitchFamily="34" charset="0"/>
                        </a:rPr>
                        <a:t>DBSRX -- 800 MHz to 2.4 GHz Receiver</a:t>
                      </a:r>
                      <a:endParaRPr kumimoji="1" lang="en-GB" altLang="zh-CN" sz="1800" b="1" i="0" u="none" strike="noStrike" cap="none" normalizeH="0" baseline="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smtClean="0">
                          <a:ln>
                            <a:noFill/>
                          </a:ln>
                          <a:solidFill>
                            <a:schemeClr val="tx1"/>
                          </a:solidFill>
                          <a:effectLst/>
                          <a:latin typeface="Arial" pitchFamily="34" charset="0"/>
                          <a:ea typeface="PMingLiU" pitchFamily="18" charset="-120"/>
                          <a:cs typeface="Arial" pitchFamily="34" charset="0"/>
                        </a:rPr>
                        <a:t>$150.00 </a:t>
                      </a:r>
                      <a:endParaRPr kumimoji="1" lang="en-GB" altLang="zh-CN" sz="1800" b="1" i="0" u="none" strike="noStrike" cap="none" normalizeH="0" baseline="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smtClean="0">
                          <a:ln>
                            <a:noFill/>
                          </a:ln>
                          <a:solidFill>
                            <a:schemeClr val="tx1"/>
                          </a:solidFill>
                          <a:effectLst/>
                          <a:latin typeface="Arial" pitchFamily="34" charset="0"/>
                          <a:ea typeface="PMingLiU" pitchFamily="18" charset="-120"/>
                          <a:cs typeface="Arial" pitchFamily="34" charset="0"/>
                        </a:rPr>
                        <a:t>RFX400 -- 400-500 MHz Transceiver</a:t>
                      </a:r>
                      <a:endParaRPr kumimoji="1" lang="en-GB" altLang="zh-CN" sz="1800" b="1" i="0" u="none" strike="noStrike" cap="none" normalizeH="0" baseline="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smtClean="0">
                          <a:ln>
                            <a:noFill/>
                          </a:ln>
                          <a:solidFill>
                            <a:schemeClr val="tx1"/>
                          </a:solidFill>
                          <a:effectLst/>
                          <a:latin typeface="Arial" pitchFamily="34" charset="0"/>
                          <a:ea typeface="PMingLiU" pitchFamily="18" charset="-120"/>
                          <a:cs typeface="Arial" pitchFamily="34" charset="0"/>
                        </a:rPr>
                        <a:t>$275.00 </a:t>
                      </a:r>
                      <a:endParaRPr kumimoji="1" lang="en-GB" altLang="zh-CN" sz="1800" b="1" i="0" u="none" strike="noStrike" cap="none" normalizeH="0" baseline="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smtClean="0">
                          <a:ln>
                            <a:noFill/>
                          </a:ln>
                          <a:solidFill>
                            <a:schemeClr val="tx1"/>
                          </a:solidFill>
                          <a:effectLst/>
                          <a:latin typeface="Arial" pitchFamily="34" charset="0"/>
                          <a:ea typeface="PMingLiU" pitchFamily="18" charset="-120"/>
                          <a:cs typeface="Arial" pitchFamily="34" charset="0"/>
                        </a:rPr>
                        <a:t>RFX900 -- 800-1000MHz Transceiver</a:t>
                      </a:r>
                      <a:endParaRPr kumimoji="1" lang="en-GB" altLang="zh-CN" sz="1800" b="1" i="0" u="none" strike="noStrike" cap="none" normalizeH="0" baseline="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smtClean="0">
                          <a:ln>
                            <a:noFill/>
                          </a:ln>
                          <a:solidFill>
                            <a:schemeClr val="tx1"/>
                          </a:solidFill>
                          <a:effectLst/>
                          <a:latin typeface="Arial" pitchFamily="34" charset="0"/>
                          <a:ea typeface="PMingLiU" pitchFamily="18" charset="-120"/>
                          <a:cs typeface="Arial" pitchFamily="34" charset="0"/>
                        </a:rPr>
                        <a:t>$275.00 </a:t>
                      </a:r>
                      <a:endParaRPr kumimoji="1" lang="en-GB" altLang="zh-CN" sz="1800" b="1" i="0" u="none" strike="noStrike" cap="none" normalizeH="0" baseline="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smtClean="0">
                          <a:ln>
                            <a:noFill/>
                          </a:ln>
                          <a:solidFill>
                            <a:schemeClr val="tx1"/>
                          </a:solidFill>
                          <a:effectLst/>
                          <a:latin typeface="Arial" pitchFamily="34" charset="0"/>
                          <a:ea typeface="PMingLiU" pitchFamily="18" charset="-120"/>
                          <a:cs typeface="Arial" pitchFamily="34" charset="0"/>
                        </a:rPr>
                        <a:t>RFX1200 -- 1150 MHz - 1450 MHz Transceiver</a:t>
                      </a:r>
                      <a:endParaRPr kumimoji="1" lang="en-GB" altLang="zh-CN" sz="1800" b="1" i="0" u="none" strike="noStrike" cap="none" normalizeH="0" baseline="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smtClean="0">
                          <a:ln>
                            <a:noFill/>
                          </a:ln>
                          <a:solidFill>
                            <a:schemeClr val="tx1"/>
                          </a:solidFill>
                          <a:effectLst/>
                          <a:latin typeface="Arial" pitchFamily="34" charset="0"/>
                          <a:ea typeface="PMingLiU" pitchFamily="18" charset="-120"/>
                          <a:cs typeface="Arial" pitchFamily="34" charset="0"/>
                        </a:rPr>
                        <a:t>$275.00 </a:t>
                      </a:r>
                      <a:endParaRPr kumimoji="1" lang="en-GB" altLang="zh-CN" sz="1800" b="1" i="0" u="none" strike="noStrike" cap="none" normalizeH="0" baseline="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smtClean="0">
                          <a:ln>
                            <a:noFill/>
                          </a:ln>
                          <a:solidFill>
                            <a:schemeClr val="tx1"/>
                          </a:solidFill>
                          <a:effectLst/>
                          <a:latin typeface="Arial" pitchFamily="34" charset="0"/>
                          <a:ea typeface="PMingLiU" pitchFamily="18" charset="-120"/>
                          <a:cs typeface="Arial" pitchFamily="34" charset="0"/>
                        </a:rPr>
                        <a:t>RFX1800 -- 1.5-2.1 GHz Transceiver</a:t>
                      </a:r>
                      <a:endParaRPr kumimoji="1" lang="en-GB" altLang="zh-CN" sz="1800" b="1" i="0" u="none" strike="noStrike" cap="none" normalizeH="0" baseline="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smtClean="0">
                          <a:ln>
                            <a:noFill/>
                          </a:ln>
                          <a:solidFill>
                            <a:schemeClr val="tx1"/>
                          </a:solidFill>
                          <a:effectLst/>
                          <a:latin typeface="Arial" pitchFamily="34" charset="0"/>
                          <a:ea typeface="PMingLiU" pitchFamily="18" charset="-120"/>
                          <a:cs typeface="Arial" pitchFamily="34" charset="0"/>
                        </a:rPr>
                        <a:t>$275.00 </a:t>
                      </a:r>
                      <a:endParaRPr kumimoji="1" lang="en-GB" altLang="zh-CN" sz="1800" b="1" i="0" u="none" strike="noStrike" cap="none" normalizeH="0" baseline="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smtClean="0">
                          <a:ln>
                            <a:noFill/>
                          </a:ln>
                          <a:solidFill>
                            <a:schemeClr val="tx1"/>
                          </a:solidFill>
                          <a:effectLst/>
                          <a:latin typeface="Arial" pitchFamily="34" charset="0"/>
                          <a:ea typeface="PMingLiU" pitchFamily="18" charset="-120"/>
                          <a:cs typeface="Arial" pitchFamily="34" charset="0"/>
                        </a:rPr>
                        <a:t>RFX2400 -- 2.3-2.9 GHz Transceiver, 20+mW output</a:t>
                      </a:r>
                      <a:endParaRPr kumimoji="1" lang="en-GB" altLang="zh-CN" sz="1800" b="1" i="0" u="none" strike="noStrike" cap="none" normalizeH="0" baseline="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1" lang="en-GB" altLang="zh-CN" sz="1800" b="1" i="0" u="none" strike="noStrike" cap="none" normalizeH="0" baseline="0" dirty="0" smtClean="0">
                          <a:ln>
                            <a:noFill/>
                          </a:ln>
                          <a:solidFill>
                            <a:schemeClr val="tx1"/>
                          </a:solidFill>
                          <a:effectLst/>
                          <a:latin typeface="Arial" pitchFamily="34" charset="0"/>
                          <a:ea typeface="PMingLiU" pitchFamily="18" charset="-120"/>
                          <a:cs typeface="Arial" pitchFamily="34" charset="0"/>
                        </a:rPr>
                        <a:t>$275.00 </a:t>
                      </a:r>
                      <a:endParaRPr kumimoji="1" lang="en-GB" altLang="zh-CN" sz="1800" b="1" i="0" u="none" strike="noStrike" cap="none" normalizeH="0" baseline="0" dirty="0" smtClean="0">
                        <a:ln>
                          <a:noFill/>
                        </a:ln>
                        <a:solidFill>
                          <a:schemeClr val="tx1"/>
                        </a:solidFill>
                        <a:effectLst/>
                        <a:latin typeface="Arial" pitchFamily="34" charset="0"/>
                        <a:ea typeface="PMingLiU"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719198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79512" y="7849"/>
            <a:ext cx="7770812" cy="7620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0">
            <a:spAutoFit/>
          </a:bodyPr>
          <a:lstStyle/>
          <a:p>
            <a:pPr defTabSz="4572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TW" dirty="0">
                <a:latin typeface="Verdana" pitchFamily="34" charset="0"/>
              </a:rPr>
              <a:t>USRP Motherboard</a:t>
            </a:r>
            <a:r>
              <a:rPr lang="en-GB" altLang="zh-TW" dirty="0"/>
              <a:t> </a:t>
            </a:r>
          </a:p>
        </p:txBody>
      </p:sp>
      <p:sp>
        <p:nvSpPr>
          <p:cNvPr id="28675" name="Rectangle 3"/>
          <p:cNvSpPr>
            <a:spLocks noGrp="1" noChangeArrowheads="1"/>
          </p:cNvSpPr>
          <p:nvPr>
            <p:ph type="body" sz="half" idx="1"/>
          </p:nvPr>
        </p:nvSpPr>
        <p:spPr>
          <a:xfrm>
            <a:off x="251520" y="1052736"/>
            <a:ext cx="4319587" cy="4113212"/>
          </a:xfrm>
        </p:spPr>
        <p:txBody>
          <a:bodyPr/>
          <a:lstStyle/>
          <a:p>
            <a:pPr defTabSz="457200">
              <a:lnSpc>
                <a:spcPct val="80000"/>
              </a:lnSpc>
            </a:pPr>
            <a:r>
              <a:rPr lang="en-US" altLang="zh-CN" sz="1600" dirty="0"/>
              <a:t>Four 64 MS/s 12-bit analog to digital Converters</a:t>
            </a:r>
          </a:p>
          <a:p>
            <a:pPr defTabSz="457200">
              <a:lnSpc>
                <a:spcPct val="80000"/>
              </a:lnSpc>
            </a:pPr>
            <a:r>
              <a:rPr lang="en-US" altLang="zh-CN" sz="1600" dirty="0"/>
              <a:t>Four 128 MS/s 14-bit digital to analog Converters</a:t>
            </a:r>
          </a:p>
          <a:p>
            <a:pPr defTabSz="457200">
              <a:lnSpc>
                <a:spcPct val="80000"/>
              </a:lnSpc>
            </a:pPr>
            <a:r>
              <a:rPr lang="en-US" altLang="zh-CN" sz="1600" dirty="0"/>
              <a:t>Four digital </a:t>
            </a:r>
            <a:r>
              <a:rPr lang="en-US" altLang="zh-CN" sz="1600" dirty="0" err="1"/>
              <a:t>downconverters</a:t>
            </a:r>
            <a:r>
              <a:rPr lang="en-US" altLang="zh-CN" sz="1600" dirty="0"/>
              <a:t> with programmable decimation rates</a:t>
            </a:r>
          </a:p>
          <a:p>
            <a:pPr defTabSz="457200">
              <a:lnSpc>
                <a:spcPct val="80000"/>
              </a:lnSpc>
            </a:pPr>
            <a:r>
              <a:rPr lang="en-US" altLang="zh-CN" sz="1600" dirty="0"/>
              <a:t>Two digital </a:t>
            </a:r>
            <a:r>
              <a:rPr lang="en-US" altLang="zh-CN" sz="1600" dirty="0" err="1"/>
              <a:t>upconverters</a:t>
            </a:r>
            <a:r>
              <a:rPr lang="en-US" altLang="zh-CN" sz="1600" dirty="0"/>
              <a:t> with programmable interpolation rates</a:t>
            </a:r>
          </a:p>
          <a:p>
            <a:pPr defTabSz="457200">
              <a:lnSpc>
                <a:spcPct val="80000"/>
              </a:lnSpc>
            </a:pPr>
            <a:r>
              <a:rPr lang="en-US" altLang="zh-CN" sz="1600" dirty="0"/>
              <a:t>High-speed USB 2.0 interface (480 Mb/s)</a:t>
            </a:r>
          </a:p>
          <a:p>
            <a:pPr defTabSz="457200">
              <a:lnSpc>
                <a:spcPct val="80000"/>
              </a:lnSpc>
            </a:pPr>
            <a:r>
              <a:rPr lang="en-US" altLang="zh-CN" sz="1600" dirty="0"/>
              <a:t>Capable of processing signals up to 16 MHz wide</a:t>
            </a:r>
          </a:p>
          <a:p>
            <a:pPr defTabSz="457200">
              <a:lnSpc>
                <a:spcPct val="80000"/>
              </a:lnSpc>
            </a:pPr>
            <a:r>
              <a:rPr lang="en-US" altLang="zh-CN" sz="1600" dirty="0"/>
              <a:t>Modular architecture supports wide variety of RF </a:t>
            </a:r>
            <a:r>
              <a:rPr lang="en-US" altLang="zh-CN" sz="1600" dirty="0" err="1"/>
              <a:t>daughterboards</a:t>
            </a:r>
            <a:endParaRPr lang="en-US" altLang="zh-CN" sz="1600" dirty="0"/>
          </a:p>
          <a:p>
            <a:pPr defTabSz="457200">
              <a:lnSpc>
                <a:spcPct val="80000"/>
              </a:lnSpc>
            </a:pPr>
            <a:r>
              <a:rPr lang="en-US" altLang="zh-CN" sz="1600" dirty="0"/>
              <a:t>Auxiliary analog and digital I/O support complex radio controls such as RSSI and AGC</a:t>
            </a:r>
          </a:p>
          <a:p>
            <a:pPr defTabSz="457200">
              <a:lnSpc>
                <a:spcPct val="80000"/>
              </a:lnSpc>
            </a:pPr>
            <a:r>
              <a:rPr lang="en-US" altLang="zh-CN" sz="1600" dirty="0"/>
              <a:t>Fully coherent multi-channel systems (MIMO capable)</a:t>
            </a:r>
          </a:p>
          <a:p>
            <a:pPr defTabSz="457200">
              <a:lnSpc>
                <a:spcPct val="80000"/>
              </a:lnSpc>
            </a:pPr>
            <a:endParaRPr lang="zh-CN" altLang="en-US" sz="1600" dirty="0"/>
          </a:p>
        </p:txBody>
      </p:sp>
      <p:pic>
        <p:nvPicPr>
          <p:cNvPr id="28676" name="Picture 4" descr="圖片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740" y="1268760"/>
            <a:ext cx="3743325"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5550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7313" y="44450"/>
            <a:ext cx="8229600" cy="1077218"/>
          </a:xfrm>
        </p:spPr>
        <p:txBody>
          <a:bodyPr/>
          <a:lstStyle/>
          <a:p>
            <a:r>
              <a:rPr lang="en-US" altLang="ko-KR" dirty="0"/>
              <a:t>Installation Guide for </a:t>
            </a:r>
            <a:r>
              <a:rPr lang="en-US" altLang="ko-KR" dirty="0" smtClean="0"/>
              <a:t>Ubuntu</a:t>
            </a:r>
            <a:r>
              <a:rPr lang="en-US" altLang="ko-KR" dirty="0"/>
              <a:t/>
            </a:r>
            <a:br>
              <a:rPr lang="en-US" altLang="ko-KR" dirty="0"/>
            </a:br>
            <a:endParaRPr lang="ko-KR" altLang="en-US" dirty="0"/>
          </a:p>
        </p:txBody>
      </p:sp>
      <p:sp>
        <p:nvSpPr>
          <p:cNvPr id="3" name="내용 개체 틀 2"/>
          <p:cNvSpPr>
            <a:spLocks noGrp="1"/>
          </p:cNvSpPr>
          <p:nvPr>
            <p:ph idx="1"/>
          </p:nvPr>
        </p:nvSpPr>
        <p:spPr>
          <a:xfrm>
            <a:off x="323528" y="764704"/>
            <a:ext cx="8291512" cy="5218113"/>
          </a:xfrm>
        </p:spPr>
        <p:txBody>
          <a:bodyPr/>
          <a:lstStyle/>
          <a:p>
            <a:r>
              <a:rPr lang="en-US" altLang="ko-KR" dirty="0"/>
              <a:t>Ubuntu already added GNU </a:t>
            </a:r>
            <a:r>
              <a:rPr lang="en-US" altLang="ko-KR" dirty="0" smtClean="0"/>
              <a:t>Radio </a:t>
            </a:r>
            <a:r>
              <a:rPr lang="en-US" altLang="ko-KR" sz="2600" b="1" dirty="0" smtClean="0"/>
              <a:t>packages </a:t>
            </a:r>
            <a:r>
              <a:rPr lang="en-US" altLang="ko-KR" sz="2600" b="1" dirty="0"/>
              <a:t>to their repositories</a:t>
            </a:r>
          </a:p>
          <a:p>
            <a:pPr lvl="1"/>
            <a:r>
              <a:rPr lang="en-US" altLang="ko-KR" sz="2600" dirty="0"/>
              <a:t> </a:t>
            </a:r>
            <a:r>
              <a:rPr lang="en-US" altLang="ko-KR" dirty="0"/>
              <a:t>System &gt; Administration &gt; Synaptic Package Manager </a:t>
            </a:r>
            <a:endParaRPr lang="en-US" altLang="ko-KR" dirty="0" smtClean="0"/>
          </a:p>
          <a:p>
            <a:pPr lvl="1"/>
            <a:r>
              <a:rPr lang="en-US" altLang="ko-KR" dirty="0" smtClean="0"/>
              <a:t>Search </a:t>
            </a:r>
            <a:r>
              <a:rPr lang="en-US" altLang="ko-KR" dirty="0"/>
              <a:t>“</a:t>
            </a:r>
            <a:r>
              <a:rPr lang="en-US" altLang="ko-KR" dirty="0" err="1" smtClean="0"/>
              <a:t>gnuradio</a:t>
            </a:r>
            <a:r>
              <a:rPr lang="en-US" altLang="ko-KR" dirty="0" smtClean="0"/>
              <a:t>”</a:t>
            </a:r>
          </a:p>
          <a:p>
            <a:pPr lvl="1"/>
            <a:r>
              <a:rPr lang="en-US" altLang="ko-KR" dirty="0" smtClean="0"/>
              <a:t>Select </a:t>
            </a:r>
            <a:r>
              <a:rPr lang="en-US" altLang="ko-KR" dirty="0"/>
              <a:t>all related </a:t>
            </a:r>
            <a:r>
              <a:rPr lang="en-US" altLang="ko-KR" dirty="0" err="1"/>
              <a:t>gnuradio</a:t>
            </a:r>
            <a:r>
              <a:rPr lang="en-US" altLang="ko-KR" dirty="0"/>
              <a:t> libs and then apply to install</a:t>
            </a:r>
          </a:p>
          <a:p>
            <a:pPr marL="342900" lvl="1" indent="-342900">
              <a:buBlip>
                <a:blip r:embed="rId2"/>
              </a:buBlip>
            </a:pPr>
            <a:r>
              <a:rPr lang="en-US" altLang="ko-KR" dirty="0"/>
              <a:t> </a:t>
            </a:r>
            <a:r>
              <a:rPr lang="en-US" altLang="ko-KR" sz="3000" dirty="0"/>
              <a:t>To install from console by using </a:t>
            </a:r>
            <a:r>
              <a:rPr lang="en-US" altLang="ko-KR" sz="3000" dirty="0" smtClean="0"/>
              <a:t>command line</a:t>
            </a:r>
            <a:r>
              <a:rPr lang="en-US" altLang="ko-KR" sz="3000" dirty="0"/>
              <a:t>:</a:t>
            </a:r>
          </a:p>
          <a:p>
            <a:pPr lvl="1"/>
            <a:r>
              <a:rPr lang="en-US" altLang="ko-KR" dirty="0"/>
              <a:t>Check: http://gnuradio.org/redmine/projects/gnuradio/wiki/UbuntuInstall</a:t>
            </a:r>
            <a:endParaRPr lang="ko-KR" altLang="en-US" dirty="0"/>
          </a:p>
        </p:txBody>
      </p:sp>
    </p:spTree>
    <p:extLst>
      <p:ext uri="{BB962C8B-B14F-4D97-AF65-F5344CB8AC3E}">
        <p14:creationId xmlns:p14="http://schemas.microsoft.com/office/powerpoint/2010/main" val="2264981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7313" y="44450"/>
            <a:ext cx="8229600" cy="1077218"/>
          </a:xfrm>
        </p:spPr>
        <p:txBody>
          <a:bodyPr/>
          <a:lstStyle/>
          <a:p>
            <a:r>
              <a:rPr lang="en-US" altLang="ko-KR" dirty="0"/>
              <a:t>Installation Guide for Fedora</a:t>
            </a:r>
            <a:br>
              <a:rPr lang="en-US" altLang="ko-KR" dirty="0"/>
            </a:br>
            <a:endParaRPr lang="ko-KR" altLang="en-US" dirty="0"/>
          </a:p>
        </p:txBody>
      </p:sp>
      <p:sp>
        <p:nvSpPr>
          <p:cNvPr id="3" name="내용 개체 틀 2"/>
          <p:cNvSpPr>
            <a:spLocks noGrp="1"/>
          </p:cNvSpPr>
          <p:nvPr>
            <p:ph idx="1"/>
          </p:nvPr>
        </p:nvSpPr>
        <p:spPr/>
        <p:txBody>
          <a:bodyPr/>
          <a:lstStyle/>
          <a:p>
            <a:pPr marL="0" indent="0">
              <a:buNone/>
            </a:pPr>
            <a:r>
              <a:rPr lang="en-US" altLang="ko-KR" sz="1800" b="1" dirty="0" smtClean="0"/>
              <a:t>1</a:t>
            </a:r>
            <a:r>
              <a:rPr lang="en-US" altLang="ko-KR" sz="1800" b="1" dirty="0"/>
              <a:t>. Install all basic required package for building GNU radio</a:t>
            </a:r>
          </a:p>
          <a:p>
            <a:pPr marL="0" indent="0">
              <a:buNone/>
            </a:pPr>
            <a:r>
              <a:rPr lang="en-US" altLang="ko-KR" sz="1800" dirty="0"/>
              <a:t> </a:t>
            </a:r>
            <a:r>
              <a:rPr lang="en-US" altLang="ko-KR" sz="1800" dirty="0" smtClean="0"/>
              <a:t>  $ </a:t>
            </a:r>
            <a:r>
              <a:rPr lang="en-US" altLang="ko-KR" sz="1800" dirty="0"/>
              <a:t>yum </a:t>
            </a:r>
            <a:r>
              <a:rPr lang="en-US" altLang="ko-KR" sz="1800" dirty="0" err="1"/>
              <a:t>groupinstall</a:t>
            </a:r>
            <a:r>
              <a:rPr lang="en-US" altLang="ko-KR" sz="1800" dirty="0"/>
              <a:t> "Engineering and Scientific" "Development Tools"</a:t>
            </a:r>
          </a:p>
          <a:p>
            <a:pPr marL="0" indent="0">
              <a:buNone/>
            </a:pPr>
            <a:r>
              <a:rPr lang="en-US" altLang="ko-KR" sz="1800" dirty="0" smtClean="0"/>
              <a:t>   $ </a:t>
            </a:r>
            <a:r>
              <a:rPr lang="en-US" altLang="ko-KR" sz="1800" dirty="0"/>
              <a:t>yum install </a:t>
            </a:r>
            <a:r>
              <a:rPr lang="en-US" altLang="ko-KR" sz="1800" dirty="0" err="1"/>
              <a:t>fftw-devel</a:t>
            </a:r>
            <a:r>
              <a:rPr lang="en-US" altLang="ko-KR" sz="1800" dirty="0"/>
              <a:t> </a:t>
            </a:r>
            <a:r>
              <a:rPr lang="en-US" altLang="ko-KR" sz="1800" dirty="0" err="1"/>
              <a:t>cppunit-devel</a:t>
            </a:r>
            <a:r>
              <a:rPr lang="en-US" altLang="ko-KR" sz="1800" dirty="0"/>
              <a:t> </a:t>
            </a:r>
            <a:r>
              <a:rPr lang="en-US" altLang="ko-KR" sz="1800" dirty="0" err="1"/>
              <a:t>wxPython-devel</a:t>
            </a:r>
            <a:r>
              <a:rPr lang="en-US" altLang="ko-KR" sz="1800" dirty="0"/>
              <a:t> </a:t>
            </a:r>
            <a:r>
              <a:rPr lang="en-US" altLang="ko-KR" sz="1800" dirty="0" err="1"/>
              <a:t>libusb-devel</a:t>
            </a:r>
            <a:r>
              <a:rPr lang="en-US" altLang="ko-KR" sz="1800" dirty="0"/>
              <a:t> </a:t>
            </a:r>
            <a:r>
              <a:rPr lang="en-US" altLang="ko-KR" sz="1800" dirty="0" smtClean="0"/>
              <a:t>guile  </a:t>
            </a:r>
          </a:p>
          <a:p>
            <a:pPr marL="0" indent="0">
              <a:buNone/>
            </a:pPr>
            <a:r>
              <a:rPr lang="en-US" altLang="ko-KR" sz="1800" dirty="0"/>
              <a:t> </a:t>
            </a:r>
            <a:r>
              <a:rPr lang="en-US" altLang="ko-KR" sz="1800" dirty="0" smtClean="0"/>
              <a:t>     boost-</a:t>
            </a:r>
            <a:r>
              <a:rPr lang="en-US" altLang="ko-KR" sz="1800" dirty="0" err="1" smtClean="0"/>
              <a:t>devel</a:t>
            </a:r>
            <a:r>
              <a:rPr lang="en-US" altLang="ko-KR" sz="1800" dirty="0" smtClean="0"/>
              <a:t> </a:t>
            </a:r>
            <a:r>
              <a:rPr lang="en-US" altLang="ko-KR" sz="1800" dirty="0" err="1"/>
              <a:t>alsa</a:t>
            </a:r>
            <a:r>
              <a:rPr lang="en-US" altLang="ko-KR" sz="1800" dirty="0"/>
              <a:t>-lib-</a:t>
            </a:r>
            <a:r>
              <a:rPr lang="en-US" altLang="ko-KR" sz="1800" dirty="0" err="1"/>
              <a:t>devel</a:t>
            </a:r>
            <a:r>
              <a:rPr lang="en-US" altLang="ko-KR" sz="1800" dirty="0"/>
              <a:t> </a:t>
            </a:r>
            <a:r>
              <a:rPr lang="en-US" altLang="ko-KR" sz="1800" dirty="0" err="1"/>
              <a:t>numpy</a:t>
            </a:r>
            <a:endParaRPr lang="en-US" altLang="ko-KR" sz="1800" dirty="0"/>
          </a:p>
          <a:p>
            <a:pPr marL="0" indent="0">
              <a:buNone/>
            </a:pPr>
            <a:r>
              <a:rPr lang="en-US" altLang="ko-KR" sz="1800" b="1" dirty="0" smtClean="0"/>
              <a:t>2</a:t>
            </a:r>
            <a:r>
              <a:rPr lang="en-US" altLang="ko-KR" sz="1800" b="1" dirty="0"/>
              <a:t>. Download and build GNU Radio</a:t>
            </a:r>
          </a:p>
          <a:p>
            <a:pPr marL="0" indent="0">
              <a:buNone/>
            </a:pPr>
            <a:r>
              <a:rPr lang="en-US" altLang="ko-KR" sz="1800" dirty="0" smtClean="0"/>
              <a:t>    </a:t>
            </a:r>
            <a:r>
              <a:rPr lang="pl-PL" altLang="ko-KR" sz="1800" dirty="0" smtClean="0"/>
              <a:t>$ </a:t>
            </a:r>
            <a:r>
              <a:rPr lang="pl-PL" altLang="ko-KR" sz="1800" dirty="0"/>
              <a:t>svn co http://gnuradio.org/svn/gnuradio/trunk gnuradio</a:t>
            </a:r>
          </a:p>
          <a:p>
            <a:pPr marL="0" indent="0">
              <a:buNone/>
            </a:pPr>
            <a:r>
              <a:rPr lang="en-US" altLang="ko-KR" sz="1800" dirty="0" smtClean="0"/>
              <a:t>    $ </a:t>
            </a:r>
            <a:r>
              <a:rPr lang="en-US" altLang="ko-KR" sz="1800" dirty="0"/>
              <a:t>./bootstrap # Do NOT perform this step if you are  building from a</a:t>
            </a:r>
          </a:p>
          <a:p>
            <a:pPr marL="0" indent="0">
              <a:buNone/>
            </a:pPr>
            <a:r>
              <a:rPr lang="en-US" altLang="ko-KR" sz="1800" dirty="0" smtClean="0"/>
              <a:t>       </a:t>
            </a:r>
            <a:r>
              <a:rPr lang="en-US" altLang="ko-KR" sz="1800" dirty="0" err="1" smtClean="0"/>
              <a:t>tarball</a:t>
            </a:r>
            <a:r>
              <a:rPr lang="en-US" altLang="ko-KR" sz="1800" dirty="0"/>
              <a:t>. $ ./configure $ make $ make check $ </a:t>
            </a:r>
            <a:r>
              <a:rPr lang="en-US" altLang="ko-KR" sz="1800" dirty="0" err="1"/>
              <a:t>sudo</a:t>
            </a:r>
            <a:r>
              <a:rPr lang="en-US" altLang="ko-KR" sz="1800" dirty="0"/>
              <a:t> make install</a:t>
            </a:r>
          </a:p>
          <a:p>
            <a:pPr marL="0" indent="0">
              <a:buNone/>
            </a:pPr>
            <a:r>
              <a:rPr lang="en-US" altLang="ko-KR" sz="1800" b="1" dirty="0" smtClean="0"/>
              <a:t>3</a:t>
            </a:r>
            <a:r>
              <a:rPr lang="en-US" altLang="ko-KR" sz="1800" b="1" dirty="0"/>
              <a:t>. Install small device C compiler for USRP</a:t>
            </a:r>
          </a:p>
          <a:p>
            <a:pPr marL="0" indent="0">
              <a:buNone/>
            </a:pPr>
            <a:r>
              <a:rPr lang="en-US" altLang="ko-KR" sz="1800" dirty="0"/>
              <a:t> </a:t>
            </a:r>
            <a:r>
              <a:rPr lang="en-US" altLang="ko-KR" sz="1800" dirty="0" smtClean="0"/>
              <a:t>   $ </a:t>
            </a:r>
            <a:r>
              <a:rPr lang="en-US" altLang="ko-KR" sz="1800" dirty="0"/>
              <a:t>yum install </a:t>
            </a:r>
            <a:r>
              <a:rPr lang="en-US" altLang="ko-KR" sz="1800" dirty="0" err="1"/>
              <a:t>sdcc</a:t>
            </a:r>
            <a:endParaRPr lang="en-US" altLang="ko-KR" sz="1800" dirty="0"/>
          </a:p>
          <a:p>
            <a:pPr marL="0" indent="0">
              <a:buNone/>
            </a:pPr>
            <a:r>
              <a:rPr lang="en-US" altLang="ko-KR" sz="1800" dirty="0" smtClean="0"/>
              <a:t>    $ </a:t>
            </a:r>
            <a:r>
              <a:rPr lang="en-US" altLang="ko-KR" sz="1800" dirty="0"/>
              <a:t>export PATH=/</a:t>
            </a:r>
            <a:r>
              <a:rPr lang="en-US" altLang="ko-KR" sz="1800" dirty="0" err="1"/>
              <a:t>usr</a:t>
            </a:r>
            <a:r>
              <a:rPr lang="en-US" altLang="ko-KR" sz="1800" dirty="0"/>
              <a:t>/</a:t>
            </a:r>
            <a:r>
              <a:rPr lang="en-US" altLang="ko-KR" sz="1800" dirty="0" err="1"/>
              <a:t>libexec</a:t>
            </a:r>
            <a:r>
              <a:rPr lang="en-US" altLang="ko-KR" sz="1800" dirty="0"/>
              <a:t>/</a:t>
            </a:r>
            <a:r>
              <a:rPr lang="en-US" altLang="ko-KR" sz="1800" dirty="0" err="1"/>
              <a:t>sdcc</a:t>
            </a:r>
            <a:r>
              <a:rPr lang="en-US" altLang="ko-KR" sz="1800" dirty="0"/>
              <a:t>:$</a:t>
            </a:r>
            <a:r>
              <a:rPr lang="en-US" altLang="ko-KR" sz="1800" dirty="0" smtClean="0"/>
              <a:t>PATH</a:t>
            </a:r>
          </a:p>
          <a:p>
            <a:pPr marL="0" indent="0">
              <a:buNone/>
            </a:pPr>
            <a:r>
              <a:rPr lang="fr-FR" altLang="ko-KR" sz="1800" b="1" dirty="0" smtClean="0"/>
              <a:t>4</a:t>
            </a:r>
            <a:r>
              <a:rPr lang="fr-FR" altLang="ko-KR" sz="1800" b="1" dirty="0"/>
              <a:t>. Export python environment parameter</a:t>
            </a:r>
          </a:p>
          <a:p>
            <a:pPr marL="0" indent="0">
              <a:buNone/>
            </a:pPr>
            <a:r>
              <a:rPr lang="en-US" altLang="ko-KR" sz="1800" dirty="0"/>
              <a:t> </a:t>
            </a:r>
            <a:r>
              <a:rPr lang="en-US" altLang="ko-KR" sz="1800" dirty="0" smtClean="0"/>
              <a:t>   $ </a:t>
            </a:r>
            <a:r>
              <a:rPr lang="en-US" altLang="ko-KR" sz="1800" dirty="0"/>
              <a:t>export PYTHONPATH=/</a:t>
            </a:r>
            <a:r>
              <a:rPr lang="en-US" altLang="ko-KR" sz="1800" dirty="0" err="1"/>
              <a:t>usr</a:t>
            </a:r>
            <a:r>
              <a:rPr lang="en-US" altLang="ko-KR" sz="1800" dirty="0"/>
              <a:t>/local/lib/python2.4/site-packages</a:t>
            </a:r>
          </a:p>
          <a:p>
            <a:pPr marL="0" indent="0">
              <a:buNone/>
            </a:pPr>
            <a:r>
              <a:rPr lang="en-US" altLang="ko-KR" sz="1800" b="1" dirty="0" smtClean="0"/>
              <a:t>5</a:t>
            </a:r>
            <a:r>
              <a:rPr lang="en-US" altLang="ko-KR" sz="1800" b="1" dirty="0"/>
              <a:t>. Test an USRP application</a:t>
            </a:r>
          </a:p>
          <a:p>
            <a:pPr marL="0" indent="0">
              <a:buNone/>
            </a:pPr>
            <a:r>
              <a:rPr lang="en-US" altLang="ko-KR" sz="1800" dirty="0" smtClean="0"/>
              <a:t>    </a:t>
            </a:r>
            <a:r>
              <a:rPr lang="en-US" altLang="ko-KR" sz="1800" i="1" dirty="0" smtClean="0"/>
              <a:t>./</a:t>
            </a:r>
            <a:r>
              <a:rPr lang="en-US" altLang="ko-KR" sz="1800" i="1" dirty="0"/>
              <a:t>usrp_wfm_rcv.py -f </a:t>
            </a:r>
            <a:r>
              <a:rPr lang="en-US" altLang="ko-KR" sz="1800" i="1" dirty="0" smtClean="0"/>
              <a:t>96.3</a:t>
            </a:r>
          </a:p>
          <a:p>
            <a:pPr marL="0" indent="0">
              <a:buNone/>
            </a:pPr>
            <a:endParaRPr lang="en-US" altLang="ko-KR" sz="1800" i="1" dirty="0" smtClean="0"/>
          </a:p>
          <a:p>
            <a:pPr marL="0" indent="0">
              <a:buNone/>
            </a:pPr>
            <a:r>
              <a:rPr lang="en-US" altLang="ko-KR" sz="1800" dirty="0"/>
              <a:t>http://gnuradio.org/redmine/projects/gnuradio/wiki/FedoraInstall</a:t>
            </a:r>
            <a:endParaRPr lang="ko-KR" altLang="en-US" sz="1800" dirty="0"/>
          </a:p>
        </p:txBody>
      </p:sp>
    </p:spTree>
    <p:extLst>
      <p:ext uri="{BB962C8B-B14F-4D97-AF65-F5344CB8AC3E}">
        <p14:creationId xmlns:p14="http://schemas.microsoft.com/office/powerpoint/2010/main" val="1788326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7313" y="116632"/>
            <a:ext cx="9056687" cy="830997"/>
          </a:xfrm>
        </p:spPr>
        <p:txBody>
          <a:bodyPr/>
          <a:lstStyle/>
          <a:p>
            <a:r>
              <a:rPr lang="en-US" altLang="ko-KR" sz="2400" dirty="0"/>
              <a:t>Open Wireless Software Platform : </a:t>
            </a:r>
            <a:r>
              <a:rPr lang="en-US" altLang="ko-KR" sz="2400" dirty="0" err="1" smtClean="0"/>
              <a:t>OpenWRT</a:t>
            </a:r>
            <a:r>
              <a:rPr lang="en-US" altLang="ko-KR" sz="2400" dirty="0" smtClean="0"/>
              <a:t> Wireless Router</a:t>
            </a:r>
            <a:endParaRPr lang="ko-KR" altLang="en-US" sz="2400" dirty="0"/>
          </a:p>
        </p:txBody>
      </p:sp>
      <p:sp>
        <p:nvSpPr>
          <p:cNvPr id="3" name="내용 개체 틀 2"/>
          <p:cNvSpPr>
            <a:spLocks noGrp="1"/>
          </p:cNvSpPr>
          <p:nvPr>
            <p:ph idx="1"/>
          </p:nvPr>
        </p:nvSpPr>
        <p:spPr>
          <a:xfrm>
            <a:off x="395536" y="764704"/>
            <a:ext cx="8291512" cy="5218113"/>
          </a:xfrm>
        </p:spPr>
        <p:txBody>
          <a:bodyPr/>
          <a:lstStyle/>
          <a:p>
            <a:r>
              <a:rPr lang="en-US" altLang="ko-KR" sz="2600" dirty="0" smtClean="0"/>
              <a:t>Embedded </a:t>
            </a:r>
            <a:r>
              <a:rPr lang="en-US" altLang="ko-KR" sz="2600" dirty="0"/>
              <a:t>Linux for wireless routers</a:t>
            </a:r>
          </a:p>
          <a:p>
            <a:pPr lvl="1"/>
            <a:r>
              <a:rPr lang="en-US" altLang="ko-KR" sz="2200" dirty="0"/>
              <a:t>Full command-line </a:t>
            </a:r>
            <a:r>
              <a:rPr lang="en-US" altLang="ko-KR" sz="2200" dirty="0" smtClean="0"/>
              <a:t>environment</a:t>
            </a:r>
            <a:endParaRPr lang="en-US" altLang="ko-KR" sz="2200" dirty="0"/>
          </a:p>
          <a:p>
            <a:pPr lvl="1"/>
            <a:r>
              <a:rPr lang="en-US" altLang="ko-KR" sz="2200" dirty="0"/>
              <a:t>Appropriate device drivers</a:t>
            </a:r>
          </a:p>
          <a:p>
            <a:pPr lvl="1"/>
            <a:r>
              <a:rPr lang="en-US" altLang="ko-KR" sz="2200" dirty="0"/>
              <a:t>WWW </a:t>
            </a:r>
            <a:r>
              <a:rPr lang="en-US" altLang="ko-KR" sz="2200" dirty="0" smtClean="0"/>
              <a:t>interface </a:t>
            </a:r>
            <a:r>
              <a:rPr lang="en-US" altLang="ko-KR" sz="2200" dirty="0"/>
              <a:t>for simple </a:t>
            </a:r>
            <a:r>
              <a:rPr lang="en-US" altLang="ko-KR" sz="2200" dirty="0" smtClean="0"/>
              <a:t>configuration</a:t>
            </a:r>
          </a:p>
          <a:p>
            <a:r>
              <a:rPr lang="en-US" altLang="ko-KR" sz="2600" dirty="0"/>
              <a:t>Why screw around with flash on my router??</a:t>
            </a:r>
          </a:p>
          <a:p>
            <a:pPr lvl="1"/>
            <a:r>
              <a:rPr lang="en-US" altLang="ko-KR" sz="2400" dirty="0"/>
              <a:t>Tweak the service configuration</a:t>
            </a:r>
          </a:p>
          <a:p>
            <a:pPr lvl="2"/>
            <a:r>
              <a:rPr lang="en-US" altLang="ko-KR" dirty="0"/>
              <a:t>firewall</a:t>
            </a:r>
          </a:p>
          <a:p>
            <a:pPr lvl="2"/>
            <a:r>
              <a:rPr lang="en-US" altLang="ko-KR" dirty="0"/>
              <a:t>local DNS</a:t>
            </a:r>
          </a:p>
          <a:p>
            <a:pPr lvl="2"/>
            <a:r>
              <a:rPr lang="en-US" altLang="ko-KR" dirty="0"/>
              <a:t>DHCP</a:t>
            </a:r>
          </a:p>
          <a:p>
            <a:pPr lvl="1"/>
            <a:r>
              <a:rPr lang="en-US" altLang="ko-KR" sz="2400" dirty="0"/>
              <a:t>Get more out of the hardware</a:t>
            </a:r>
          </a:p>
          <a:p>
            <a:pPr lvl="2"/>
            <a:r>
              <a:rPr lang="en-US" altLang="ko-KR" dirty="0"/>
              <a:t>signal strength</a:t>
            </a:r>
          </a:p>
          <a:p>
            <a:pPr lvl="2"/>
            <a:r>
              <a:rPr lang="en-US" altLang="ko-KR" dirty="0"/>
              <a:t>afterburner</a:t>
            </a:r>
          </a:p>
          <a:p>
            <a:pPr lvl="2"/>
            <a:r>
              <a:rPr lang="en-US" altLang="ko-KR" dirty="0"/>
              <a:t>VLAN switch - DMZ</a:t>
            </a:r>
            <a:endParaRPr lang="ko-KR" altLang="en-US" dirty="0"/>
          </a:p>
        </p:txBody>
      </p:sp>
    </p:spTree>
    <p:extLst>
      <p:ext uri="{BB962C8B-B14F-4D97-AF65-F5344CB8AC3E}">
        <p14:creationId xmlns:p14="http://schemas.microsoft.com/office/powerpoint/2010/main" val="40835674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7313" y="44450"/>
            <a:ext cx="8229600" cy="584775"/>
          </a:xfrm>
        </p:spPr>
        <p:txBody>
          <a:bodyPr/>
          <a:lstStyle/>
          <a:p>
            <a:r>
              <a:rPr lang="en-US" altLang="ko-KR" b="0" dirty="0"/>
              <a:t>Linksys WRT54GL</a:t>
            </a:r>
            <a:endParaRPr lang="ko-KR" altLang="en-US" dirty="0"/>
          </a:p>
        </p:txBody>
      </p:sp>
      <p:sp>
        <p:nvSpPr>
          <p:cNvPr id="3" name="내용 개체 틀 2"/>
          <p:cNvSpPr>
            <a:spLocks noGrp="1"/>
          </p:cNvSpPr>
          <p:nvPr>
            <p:ph idx="1"/>
          </p:nvPr>
        </p:nvSpPr>
        <p:spPr>
          <a:xfrm>
            <a:off x="323528" y="836712"/>
            <a:ext cx="8363520" cy="5688632"/>
          </a:xfrm>
        </p:spPr>
        <p:txBody>
          <a:bodyPr/>
          <a:lstStyle/>
          <a:p>
            <a:r>
              <a:rPr lang="en-US" altLang="ko-KR" dirty="0"/>
              <a:t>CPU/</a:t>
            </a:r>
            <a:r>
              <a:rPr lang="en-US" altLang="ko-KR" dirty="0" err="1"/>
              <a:t>Filesystem</a:t>
            </a:r>
            <a:r>
              <a:rPr lang="en-US" altLang="ko-KR" dirty="0"/>
              <a:t> resources</a:t>
            </a:r>
          </a:p>
          <a:p>
            <a:pPr lvl="1"/>
            <a:r>
              <a:rPr lang="en-US" altLang="ko-KR" dirty="0"/>
              <a:t>Broadcom 5352 200Mhz</a:t>
            </a:r>
          </a:p>
          <a:p>
            <a:pPr lvl="1"/>
            <a:r>
              <a:rPr lang="en-US" altLang="ko-KR" dirty="0"/>
              <a:t>RAM 16 MB</a:t>
            </a:r>
          </a:p>
          <a:p>
            <a:pPr lvl="1"/>
            <a:r>
              <a:rPr lang="en-US" altLang="ko-KR" dirty="0"/>
              <a:t>Flash 4 </a:t>
            </a:r>
            <a:r>
              <a:rPr lang="en-US" altLang="ko-KR" dirty="0" smtClean="0"/>
              <a:t>MB</a:t>
            </a:r>
          </a:p>
          <a:p>
            <a:r>
              <a:rPr lang="en-US" altLang="ko-KR" dirty="0"/>
              <a:t>Networking</a:t>
            </a:r>
          </a:p>
          <a:p>
            <a:pPr lvl="1"/>
            <a:r>
              <a:rPr lang="en-US" altLang="ko-KR" dirty="0"/>
              <a:t>Wireless interface (including "afterburner")</a:t>
            </a:r>
          </a:p>
          <a:p>
            <a:pPr lvl="1"/>
            <a:r>
              <a:rPr lang="en-US" altLang="ko-KR" dirty="0"/>
              <a:t>Ethernet bridge (bridges to wireless)</a:t>
            </a:r>
          </a:p>
          <a:p>
            <a:pPr lvl="1"/>
            <a:r>
              <a:rPr lang="en-US" altLang="ko-KR" dirty="0"/>
              <a:t>VLAN switch</a:t>
            </a:r>
          </a:p>
          <a:p>
            <a:pPr lvl="1"/>
            <a:r>
              <a:rPr lang="en-US" altLang="ko-KR" dirty="0"/>
              <a:t>Other Hardware</a:t>
            </a:r>
            <a:r>
              <a:rPr lang="en-US" altLang="ko-KR" dirty="0" smtClean="0"/>
              <a:t>:</a:t>
            </a:r>
          </a:p>
          <a:p>
            <a:r>
              <a:rPr lang="en-US" altLang="ko-KR" dirty="0"/>
              <a:t>Other Hardware:</a:t>
            </a:r>
          </a:p>
          <a:p>
            <a:pPr marL="0" indent="0">
              <a:buNone/>
            </a:pPr>
            <a:r>
              <a:rPr lang="en-US" altLang="ko-KR" dirty="0" smtClean="0"/>
              <a:t>   http</a:t>
            </a:r>
            <a:r>
              <a:rPr lang="en-US" altLang="ko-KR" dirty="0"/>
              <a:t>://wiki.openwrt.org/TableOfHardware</a:t>
            </a:r>
            <a:endParaRPr lang="ko-KR" altLang="en-US" dirty="0"/>
          </a:p>
        </p:txBody>
      </p:sp>
    </p:spTree>
    <p:extLst>
      <p:ext uri="{BB962C8B-B14F-4D97-AF65-F5344CB8AC3E}">
        <p14:creationId xmlns:p14="http://schemas.microsoft.com/office/powerpoint/2010/main" val="301731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251520" y="116632"/>
            <a:ext cx="7221488" cy="4780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Lucida Sans Unicode"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Lucida Sans Unicode"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Lucida Sans Unicode"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Lucida Sans Unicode"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Lucida Sans Unicode" pitchFamily="34" charset="0"/>
              </a:defRPr>
            </a:lvl5pPr>
            <a:lvl6pPr defTabSz="457200" fontAlgn="base">
              <a:spcBef>
                <a:spcPct val="0"/>
              </a:spcBef>
              <a:spcAft>
                <a:spcPct val="0"/>
              </a:spcAft>
              <a:buClr>
                <a:srgbClr val="000000"/>
              </a:buClr>
              <a:buSzPct val="100000"/>
              <a:buFont typeface="Calibri"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Lucida Sans Unicode" pitchFamily="34" charset="0"/>
              </a:defRPr>
            </a:lvl6pPr>
            <a:lvl7pPr defTabSz="457200" fontAlgn="base">
              <a:spcBef>
                <a:spcPct val="0"/>
              </a:spcBef>
              <a:spcAft>
                <a:spcPct val="0"/>
              </a:spcAft>
              <a:buClr>
                <a:srgbClr val="000000"/>
              </a:buClr>
              <a:buSzPct val="100000"/>
              <a:buFont typeface="Calibri"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Lucida Sans Unicode" pitchFamily="34" charset="0"/>
              </a:defRPr>
            </a:lvl7pPr>
            <a:lvl8pPr defTabSz="457200" fontAlgn="base">
              <a:spcBef>
                <a:spcPct val="0"/>
              </a:spcBef>
              <a:spcAft>
                <a:spcPct val="0"/>
              </a:spcAft>
              <a:buClr>
                <a:srgbClr val="000000"/>
              </a:buClr>
              <a:buSzPct val="100000"/>
              <a:buFont typeface="Calibri"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Lucida Sans Unicode" pitchFamily="34" charset="0"/>
              </a:defRPr>
            </a:lvl8pPr>
            <a:lvl9pPr defTabSz="457200" fontAlgn="base">
              <a:spcBef>
                <a:spcPct val="0"/>
              </a:spcBef>
              <a:spcAft>
                <a:spcPct val="0"/>
              </a:spcAft>
              <a:buClr>
                <a:srgbClr val="000000"/>
              </a:buClr>
              <a:buSzPct val="100000"/>
              <a:buFont typeface="Calibri"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Lucida Sans Unicode" pitchFamily="34" charset="0"/>
              </a:defRPr>
            </a:lvl9pPr>
          </a:lstStyle>
          <a:p>
            <a:r>
              <a:rPr lang="en-US" sz="3200" dirty="0">
                <a:solidFill>
                  <a:schemeClr val="bg1"/>
                </a:solidFill>
              </a:rPr>
              <a:t>Brief History of GNU/Linux</a:t>
            </a:r>
          </a:p>
        </p:txBody>
      </p:sp>
      <p:sp>
        <p:nvSpPr>
          <p:cNvPr id="4098" name="Text Box 2"/>
          <p:cNvSpPr txBox="1">
            <a:spLocks noChangeArrowheads="1"/>
          </p:cNvSpPr>
          <p:nvPr/>
        </p:nvSpPr>
        <p:spPr bwMode="auto">
          <a:xfrm>
            <a:off x="323528" y="908720"/>
            <a:ext cx="8229600" cy="5226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4" charset="0"/>
                <a:cs typeface="Lucida Sans Unicode" pitchFamily="34"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4" charset="0"/>
                <a:cs typeface="Lucida Sans Unicode" pitchFamily="34"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4" charset="0"/>
                <a:cs typeface="Lucida Sans Unicode" pitchFamily="34"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4" charset="0"/>
                <a:cs typeface="Lucida Sans Unicode" pitchFamily="34"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4" charset="0"/>
                <a:cs typeface="Lucida Sans Unicode" pitchFamily="34" charset="0"/>
              </a:defRPr>
            </a:lvl5pPr>
            <a:lvl6pPr defTabSz="457200" fontAlgn="base">
              <a:spcBef>
                <a:spcPct val="0"/>
              </a:spcBef>
              <a:spcAft>
                <a:spcPct val="0"/>
              </a:spcAft>
              <a:buClr>
                <a:srgbClr val="000000"/>
              </a:buClr>
              <a:buSzPct val="100000"/>
              <a:buFont typeface="Calibri" pitchFamily="34"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4" charset="0"/>
                <a:cs typeface="Lucida Sans Unicode" pitchFamily="34" charset="0"/>
              </a:defRPr>
            </a:lvl6pPr>
            <a:lvl7pPr defTabSz="457200" fontAlgn="base">
              <a:spcBef>
                <a:spcPct val="0"/>
              </a:spcBef>
              <a:spcAft>
                <a:spcPct val="0"/>
              </a:spcAft>
              <a:buClr>
                <a:srgbClr val="000000"/>
              </a:buClr>
              <a:buSzPct val="100000"/>
              <a:buFont typeface="Calibri" pitchFamily="34"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4" charset="0"/>
                <a:cs typeface="Lucida Sans Unicode" pitchFamily="34" charset="0"/>
              </a:defRPr>
            </a:lvl7pPr>
            <a:lvl8pPr defTabSz="457200" fontAlgn="base">
              <a:spcBef>
                <a:spcPct val="0"/>
              </a:spcBef>
              <a:spcAft>
                <a:spcPct val="0"/>
              </a:spcAft>
              <a:buClr>
                <a:srgbClr val="000000"/>
              </a:buClr>
              <a:buSzPct val="100000"/>
              <a:buFont typeface="Calibri" pitchFamily="34"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4" charset="0"/>
                <a:cs typeface="Lucida Sans Unicode" pitchFamily="34" charset="0"/>
              </a:defRPr>
            </a:lvl8pPr>
            <a:lvl9pPr defTabSz="457200" fontAlgn="base">
              <a:spcBef>
                <a:spcPct val="0"/>
              </a:spcBef>
              <a:spcAft>
                <a:spcPct val="0"/>
              </a:spcAft>
              <a:buClr>
                <a:srgbClr val="000000"/>
              </a:buClr>
              <a:buSzPct val="100000"/>
              <a:buFont typeface="Calibri" pitchFamily="34"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4" charset="0"/>
                <a:cs typeface="Lucida Sans Unicode" pitchFamily="34" charset="0"/>
              </a:defRPr>
            </a:lvl9pPr>
          </a:lstStyle>
          <a:p>
            <a:pPr>
              <a:spcBef>
                <a:spcPts val="600"/>
              </a:spcBef>
              <a:buFont typeface="Arial" pitchFamily="34" charset="0"/>
              <a:buChar char="•"/>
            </a:pPr>
            <a:r>
              <a:rPr lang="en-US" sz="2400" dirty="0">
                <a:latin typeface="Trebuchet MS" pitchFamily="34" charset="0"/>
              </a:rPr>
              <a:t>1985 Free Software Foundation (FSF) founded by Richard </a:t>
            </a:r>
            <a:r>
              <a:rPr lang="en-US" sz="2400" dirty="0" smtClean="0">
                <a:latin typeface="Trebuchet MS" pitchFamily="34" charset="0"/>
              </a:rPr>
              <a:t>Stallman along </a:t>
            </a:r>
            <a:r>
              <a:rPr lang="en-US" sz="2400" dirty="0">
                <a:latin typeface="Trebuchet MS" pitchFamily="34" charset="0"/>
              </a:rPr>
              <a:t>with other programmers </a:t>
            </a:r>
            <a:r>
              <a:rPr lang="en-US" altLang="ko-KR" sz="2400" dirty="0" smtClean="0">
                <a:latin typeface="Trebuchet MS" pitchFamily="34" charset="0"/>
              </a:rPr>
              <a:t>it</a:t>
            </a:r>
            <a:r>
              <a:rPr lang="ko-KR" altLang="en-US" sz="2400" smtClean="0">
                <a:latin typeface="Trebuchet MS" pitchFamily="34" charset="0"/>
              </a:rPr>
              <a:t> </a:t>
            </a:r>
            <a:r>
              <a:rPr lang="en-US" sz="2400" dirty="0" smtClean="0">
                <a:latin typeface="Trebuchet MS" pitchFamily="34" charset="0"/>
              </a:rPr>
              <a:t>creates </a:t>
            </a:r>
            <a:r>
              <a:rPr lang="en-US" sz="2400" dirty="0">
                <a:latin typeface="Trebuchet MS" pitchFamily="34" charset="0"/>
              </a:rPr>
              <a:t>the tools needed to make a UNIX compatible OS</a:t>
            </a:r>
          </a:p>
          <a:p>
            <a:pPr>
              <a:spcBef>
                <a:spcPts val="600"/>
              </a:spcBef>
              <a:buFont typeface="Arial" pitchFamily="34" charset="0"/>
              <a:buChar char="•"/>
            </a:pPr>
            <a:r>
              <a:rPr lang="en-US" sz="2400" dirty="0">
                <a:latin typeface="Trebuchet MS" pitchFamily="34" charset="0"/>
              </a:rPr>
              <a:t>1985 Professor Andy </a:t>
            </a:r>
            <a:r>
              <a:rPr lang="en-US" sz="2400" dirty="0" err="1">
                <a:latin typeface="Trebuchet MS" pitchFamily="34" charset="0"/>
              </a:rPr>
              <a:t>Tannenbaum</a:t>
            </a:r>
            <a:r>
              <a:rPr lang="en-US" sz="2400" dirty="0">
                <a:latin typeface="Trebuchet MS" pitchFamily="34" charset="0"/>
              </a:rPr>
              <a:t> creates a UNIX like operating system based on System V Unix for the IBM PC &amp; PC/AT computers</a:t>
            </a:r>
            <a:r>
              <a:rPr lang="en-US" sz="2400" dirty="0" smtClean="0">
                <a:latin typeface="Trebuchet MS" pitchFamily="34" charset="0"/>
              </a:rPr>
              <a:t>. </a:t>
            </a:r>
            <a:r>
              <a:rPr lang="en-US" sz="2400" dirty="0">
                <a:latin typeface="Trebuchet MS" pitchFamily="34" charset="0"/>
              </a:rPr>
              <a:t>It is called </a:t>
            </a:r>
            <a:r>
              <a:rPr lang="en-US" sz="2400" dirty="0" err="1">
                <a:latin typeface="Trebuchet MS" pitchFamily="34" charset="0"/>
              </a:rPr>
              <a:t>Minix</a:t>
            </a:r>
            <a:r>
              <a:rPr lang="en-US" sz="2400" dirty="0">
                <a:latin typeface="Trebuchet MS" pitchFamily="34" charset="0"/>
              </a:rPr>
              <a:t>.</a:t>
            </a:r>
          </a:p>
          <a:p>
            <a:pPr>
              <a:spcBef>
                <a:spcPts val="600"/>
              </a:spcBef>
              <a:buFont typeface="Arial" pitchFamily="34" charset="0"/>
              <a:buChar char="•"/>
            </a:pPr>
            <a:r>
              <a:rPr lang="en-US" sz="2400" dirty="0">
                <a:latin typeface="Trebuchet MS" pitchFamily="34" charset="0"/>
              </a:rPr>
              <a:t>1989 Richard Stallman releases GPL and GNU software but lacks a free kernel.</a:t>
            </a:r>
          </a:p>
          <a:p>
            <a:pPr>
              <a:spcBef>
                <a:spcPts val="600"/>
              </a:spcBef>
              <a:buFont typeface="Arial" pitchFamily="34" charset="0"/>
              <a:buChar char="•"/>
            </a:pPr>
            <a:r>
              <a:rPr lang="en-US" sz="2400" dirty="0">
                <a:latin typeface="Trebuchet MS" pitchFamily="34" charset="0"/>
              </a:rPr>
              <a:t>1991 Building on the concepts in </a:t>
            </a:r>
            <a:r>
              <a:rPr lang="en-US" sz="2400" dirty="0" err="1">
                <a:latin typeface="Trebuchet MS" pitchFamily="34" charset="0"/>
              </a:rPr>
              <a:t>Minix</a:t>
            </a:r>
            <a:r>
              <a:rPr lang="en-US" sz="2400" dirty="0">
                <a:latin typeface="Trebuchet MS" pitchFamily="34" charset="0"/>
              </a:rPr>
              <a:t>, Linus Torvalds (Finnish college student) develops Linux along with help from other users on the web.</a:t>
            </a:r>
          </a:p>
          <a:p>
            <a:pPr>
              <a:spcBef>
                <a:spcPts val="600"/>
              </a:spcBef>
              <a:buFont typeface="Arial" pitchFamily="34" charset="0"/>
              <a:buNone/>
            </a:pPr>
            <a:endParaRPr lang="en-US" sz="2400" dirty="0">
              <a:latin typeface="Trebuchet MS" pitchFamily="34" charset="0"/>
            </a:endParaRPr>
          </a:p>
          <a:p>
            <a:pPr>
              <a:spcBef>
                <a:spcPts val="600"/>
              </a:spcBef>
              <a:buFont typeface="Arial" pitchFamily="34" charset="0"/>
              <a:buNone/>
            </a:pPr>
            <a:endParaRPr lang="en-US" sz="2400" dirty="0"/>
          </a:p>
        </p:txBody>
      </p:sp>
    </p:spTree>
    <p:extLst>
      <p:ext uri="{BB962C8B-B14F-4D97-AF65-F5344CB8AC3E}">
        <p14:creationId xmlns:p14="http://schemas.microsoft.com/office/powerpoint/2010/main" val="42105959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Role of the Router</a:t>
            </a:r>
            <a:endParaRPr lang="ko-KR" altLang="en-US" dirty="0"/>
          </a:p>
        </p:txBody>
      </p:sp>
      <p:sp>
        <p:nvSpPr>
          <p:cNvPr id="3" name="내용 개체 틀 2"/>
          <p:cNvSpPr>
            <a:spLocks noGrp="1"/>
          </p:cNvSpPr>
          <p:nvPr>
            <p:ph idx="1"/>
          </p:nvPr>
        </p:nvSpPr>
        <p:spPr>
          <a:xfrm>
            <a:off x="395536" y="3861048"/>
            <a:ext cx="8291512" cy="2697163"/>
          </a:xfrm>
        </p:spPr>
        <p:txBody>
          <a:bodyPr/>
          <a:lstStyle/>
          <a:p>
            <a:r>
              <a:rPr lang="en-US" altLang="ko-KR" dirty="0"/>
              <a:t>Default </a:t>
            </a:r>
            <a:r>
              <a:rPr lang="en-US" altLang="ko-KR" dirty="0" err="1"/>
              <a:t>OpenWRT</a:t>
            </a:r>
            <a:r>
              <a:rPr lang="en-US" altLang="ko-KR" dirty="0"/>
              <a:t> setup</a:t>
            </a:r>
          </a:p>
          <a:p>
            <a:pPr lvl="1"/>
            <a:r>
              <a:rPr lang="en-US" altLang="ko-KR" dirty="0"/>
              <a:t>router does address translation for hosts</a:t>
            </a:r>
          </a:p>
          <a:p>
            <a:pPr lvl="1"/>
            <a:r>
              <a:rPr lang="en-US" altLang="ko-KR" dirty="0"/>
              <a:t>can forward service requests to servers</a:t>
            </a:r>
          </a:p>
          <a:p>
            <a:pPr lvl="1"/>
            <a:r>
              <a:rPr lang="en-US" altLang="ko-KR" dirty="0"/>
              <a:t>allocates local IP</a:t>
            </a:r>
          </a:p>
          <a:p>
            <a:pPr lvl="1"/>
            <a:r>
              <a:rPr lang="en-US" altLang="ko-KR" dirty="0"/>
              <a:t>answers DNS queries</a:t>
            </a:r>
            <a:endParaRPr lang="ko-KR"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80728"/>
            <a:ext cx="5610225"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033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7313" y="44450"/>
            <a:ext cx="8229600" cy="584775"/>
          </a:xfrm>
        </p:spPr>
        <p:txBody>
          <a:bodyPr/>
          <a:lstStyle/>
          <a:p>
            <a:r>
              <a:rPr lang="en-US" altLang="ko-KR" b="0" dirty="0"/>
              <a:t>Important Safety Tip</a:t>
            </a:r>
            <a:endParaRPr lang="ko-KR" altLang="en-US" dirty="0"/>
          </a:p>
        </p:txBody>
      </p:sp>
      <p:sp>
        <p:nvSpPr>
          <p:cNvPr id="3" name="내용 개체 틀 2"/>
          <p:cNvSpPr>
            <a:spLocks noGrp="1"/>
          </p:cNvSpPr>
          <p:nvPr>
            <p:ph idx="1"/>
          </p:nvPr>
        </p:nvSpPr>
        <p:spPr/>
        <p:txBody>
          <a:bodyPr/>
          <a:lstStyle/>
          <a:p>
            <a:r>
              <a:rPr lang="en-US" altLang="ko-KR" dirty="0"/>
              <a:t>The WRT54G (not GL) is much less capable:</a:t>
            </a:r>
          </a:p>
          <a:p>
            <a:pPr lvl="1"/>
            <a:r>
              <a:rPr lang="en-US" altLang="ko-KR" dirty="0"/>
              <a:t>2 MB RAM 8 MB flash</a:t>
            </a:r>
          </a:p>
          <a:p>
            <a:pPr lvl="1"/>
            <a:r>
              <a:rPr lang="en-US" altLang="ko-KR" dirty="0" err="1"/>
              <a:t>VxWorks</a:t>
            </a:r>
            <a:r>
              <a:rPr lang="en-US" altLang="ko-KR" dirty="0"/>
              <a:t> OS</a:t>
            </a:r>
          </a:p>
          <a:p>
            <a:pPr lvl="1"/>
            <a:r>
              <a:rPr lang="en-US" altLang="ko-KR" dirty="0"/>
              <a:t>very </a:t>
            </a:r>
            <a:r>
              <a:rPr lang="en-US" altLang="ko-KR" dirty="0" err="1"/>
              <a:t>brickable</a:t>
            </a:r>
            <a:endParaRPr lang="en-US" altLang="ko-KR" dirty="0"/>
          </a:p>
          <a:p>
            <a:r>
              <a:rPr lang="en-US" altLang="ko-KR" dirty="0"/>
              <a:t>New from Amazon</a:t>
            </a:r>
          </a:p>
          <a:p>
            <a:pPr lvl="1"/>
            <a:r>
              <a:rPr lang="en-US" altLang="ko-KR" dirty="0"/>
              <a:t>WRT54G: $49.99</a:t>
            </a:r>
          </a:p>
          <a:p>
            <a:pPr lvl="1"/>
            <a:r>
              <a:rPr lang="en-US" altLang="ko-KR" dirty="0"/>
              <a:t>WRT54GL: $64.99</a:t>
            </a:r>
          </a:p>
          <a:p>
            <a:pPr lvl="1"/>
            <a:r>
              <a:rPr lang="en-US" altLang="ko-KR" dirty="0"/>
              <a:t>WRT54GS: $69.99</a:t>
            </a:r>
          </a:p>
          <a:p>
            <a:pPr lvl="1"/>
            <a:r>
              <a:rPr lang="en-US" altLang="ko-KR" dirty="0"/>
              <a:t>WRST54GS: $99.99 - USB!</a:t>
            </a:r>
            <a:endParaRPr lang="ko-KR" altLang="en-US" dirty="0"/>
          </a:p>
        </p:txBody>
      </p:sp>
    </p:spTree>
    <p:extLst>
      <p:ext uri="{BB962C8B-B14F-4D97-AF65-F5344CB8AC3E}">
        <p14:creationId xmlns:p14="http://schemas.microsoft.com/office/powerpoint/2010/main" val="3313948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7313" y="44450"/>
            <a:ext cx="8229600" cy="584775"/>
          </a:xfrm>
        </p:spPr>
        <p:txBody>
          <a:bodyPr/>
          <a:lstStyle/>
          <a:p>
            <a:r>
              <a:rPr lang="en-US" altLang="ko-KR" b="0" dirty="0"/>
              <a:t>The Innards of the WRT54GL</a:t>
            </a:r>
            <a:endParaRPr lang="ko-KR"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024855"/>
            <a:ext cx="651510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9750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Implementation using Open Sources  </a:t>
            </a:r>
            <a:endParaRPr lang="ko-KR" altLang="en-US"/>
          </a:p>
        </p:txBody>
      </p:sp>
      <p:sp>
        <p:nvSpPr>
          <p:cNvPr id="4" name="슬라이드 번호 개체 틀 3"/>
          <p:cNvSpPr>
            <a:spLocks noGrp="1"/>
          </p:cNvSpPr>
          <p:nvPr>
            <p:ph type="sldNum" sz="quarter" idx="12"/>
          </p:nvPr>
        </p:nvSpPr>
        <p:spPr/>
        <p:txBody>
          <a:bodyPr/>
          <a:lstStyle/>
          <a:p>
            <a:pPr>
              <a:defRPr/>
            </a:pPr>
            <a:r>
              <a:rPr lang="en-US" altLang="ko-KR" smtClean="0"/>
              <a:t/>
            </a:r>
            <a:br>
              <a:rPr lang="en-US" altLang="ko-KR" smtClean="0"/>
            </a:br>
            <a:fld id="{11D1176D-D6C7-41B7-AF5A-778933370361}" type="slidenum">
              <a:rPr lang="en-US" altLang="ko-KR" sz="1000" smtClean="0">
                <a:ea typeface="HY헤드라인M" pitchFamily="18" charset="-127"/>
              </a:rPr>
              <a:pPr>
                <a:defRPr/>
              </a:pPr>
              <a:t>53</a:t>
            </a:fld>
            <a:endParaRPr lang="en-US" altLang="ko-KR" sz="1000">
              <a:ea typeface="HY헤드라인M" pitchFamily="18" charset="-127"/>
            </a:endParaRPr>
          </a:p>
        </p:txBody>
      </p:sp>
      <p:pic>
        <p:nvPicPr>
          <p:cNvPr id="6" name="그림 5"/>
          <p:cNvPicPr>
            <a:picLocks noChangeAspect="1"/>
          </p:cNvPicPr>
          <p:nvPr/>
        </p:nvPicPr>
        <p:blipFill>
          <a:blip r:embed="rId2"/>
          <a:stretch>
            <a:fillRect/>
          </a:stretch>
        </p:blipFill>
        <p:spPr>
          <a:xfrm>
            <a:off x="971600" y="980728"/>
            <a:ext cx="6912768" cy="5249968"/>
          </a:xfrm>
          <a:prstGeom prst="rect">
            <a:avLst/>
          </a:prstGeom>
        </p:spPr>
      </p:pic>
    </p:spTree>
    <p:extLst>
      <p:ext uri="{BB962C8B-B14F-4D97-AF65-F5344CB8AC3E}">
        <p14:creationId xmlns:p14="http://schemas.microsoft.com/office/powerpoint/2010/main" val="1820115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An Experiment</a:t>
            </a:r>
            <a:endParaRPr lang="ko-KR" altLang="en-US"/>
          </a:p>
        </p:txBody>
      </p:sp>
      <p:sp>
        <p:nvSpPr>
          <p:cNvPr id="4" name="슬라이드 번호 개체 틀 3"/>
          <p:cNvSpPr>
            <a:spLocks noGrp="1"/>
          </p:cNvSpPr>
          <p:nvPr>
            <p:ph type="sldNum" sz="quarter" idx="12"/>
          </p:nvPr>
        </p:nvSpPr>
        <p:spPr/>
        <p:txBody>
          <a:bodyPr/>
          <a:lstStyle/>
          <a:p>
            <a:pPr>
              <a:defRPr/>
            </a:pPr>
            <a:r>
              <a:rPr lang="en-US" altLang="ko-KR" smtClean="0"/>
              <a:t/>
            </a:r>
            <a:br>
              <a:rPr lang="en-US" altLang="ko-KR" smtClean="0"/>
            </a:br>
            <a:fld id="{11D1176D-D6C7-41B7-AF5A-778933370361}" type="slidenum">
              <a:rPr lang="en-US" altLang="ko-KR" sz="1000" smtClean="0">
                <a:ea typeface="HY헤드라인M" pitchFamily="18" charset="-127"/>
              </a:rPr>
              <a:pPr>
                <a:defRPr/>
              </a:pPr>
              <a:t>54</a:t>
            </a:fld>
            <a:endParaRPr lang="en-US" altLang="ko-KR" sz="1000">
              <a:ea typeface="HY헤드라인M" pitchFamily="18" charset="-127"/>
            </a:endParaRPr>
          </a:p>
        </p:txBody>
      </p:sp>
      <p:pic>
        <p:nvPicPr>
          <p:cNvPr id="5" name="그림 4"/>
          <p:cNvPicPr>
            <a:picLocks noChangeAspect="1"/>
          </p:cNvPicPr>
          <p:nvPr/>
        </p:nvPicPr>
        <p:blipFill>
          <a:blip r:embed="rId2"/>
          <a:stretch>
            <a:fillRect/>
          </a:stretch>
        </p:blipFill>
        <p:spPr>
          <a:xfrm>
            <a:off x="683568" y="980728"/>
            <a:ext cx="7633345" cy="5369878"/>
          </a:xfrm>
          <a:prstGeom prst="rect">
            <a:avLst/>
          </a:prstGeom>
        </p:spPr>
      </p:pic>
    </p:spTree>
    <p:extLst>
      <p:ext uri="{BB962C8B-B14F-4D97-AF65-F5344CB8AC3E}">
        <p14:creationId xmlns:p14="http://schemas.microsoft.com/office/powerpoint/2010/main" val="3532219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References</a:t>
            </a:r>
            <a:endParaRPr lang="ko-KR" altLang="en-US" dirty="0"/>
          </a:p>
        </p:txBody>
      </p:sp>
      <p:sp>
        <p:nvSpPr>
          <p:cNvPr id="3" name="내용 개체 틀 2"/>
          <p:cNvSpPr>
            <a:spLocks noGrp="1"/>
          </p:cNvSpPr>
          <p:nvPr>
            <p:ph idx="1"/>
          </p:nvPr>
        </p:nvSpPr>
        <p:spPr/>
        <p:txBody>
          <a:bodyPr/>
          <a:lstStyle/>
          <a:p>
            <a:r>
              <a:rPr lang="en-US" altLang="ko-KR" sz="1800" dirty="0" smtClean="0">
                <a:ea typeface="굴림" pitchFamily="50" charset="-127"/>
                <a:hlinkClick r:id="rId2"/>
              </a:rPr>
              <a:t>http</a:t>
            </a:r>
            <a:r>
              <a:rPr lang="en-US" altLang="ko-KR" sz="1800" dirty="0">
                <a:ea typeface="굴림" pitchFamily="50" charset="-127"/>
                <a:hlinkClick r:id="rId2"/>
              </a:rPr>
              <a:t>://</a:t>
            </a:r>
            <a:r>
              <a:rPr lang="en-US" altLang="ko-KR" sz="1800" dirty="0" smtClean="0">
                <a:ea typeface="굴림" pitchFamily="50" charset="-127"/>
                <a:hlinkClick r:id="rId2"/>
              </a:rPr>
              <a:t>www.zebra.org</a:t>
            </a:r>
            <a:endParaRPr lang="en-US" altLang="ko-KR" sz="1800" dirty="0" smtClean="0">
              <a:ea typeface="굴림" pitchFamily="50" charset="-127"/>
            </a:endParaRPr>
          </a:p>
          <a:p>
            <a:r>
              <a:rPr lang="en-GB" altLang="ko-KR" sz="1800" dirty="0" smtClean="0">
                <a:latin typeface="Verdana" pitchFamily="34" charset="0"/>
                <a:ea typeface="굴림" pitchFamily="50" charset="-127"/>
              </a:rPr>
              <a:t>A part of PPT by Russell Sutherland, Computing </a:t>
            </a:r>
            <a:r>
              <a:rPr lang="en-GB" altLang="ko-KR" sz="1800" dirty="0">
                <a:latin typeface="Verdana" pitchFamily="34" charset="0"/>
                <a:ea typeface="굴림" pitchFamily="50" charset="-127"/>
              </a:rPr>
              <a:t>and Networking </a:t>
            </a:r>
            <a:r>
              <a:rPr lang="en-GB" altLang="ko-KR" sz="1800" dirty="0" smtClean="0">
                <a:latin typeface="Verdana" pitchFamily="34" charset="0"/>
                <a:ea typeface="굴림" pitchFamily="50" charset="-127"/>
              </a:rPr>
              <a:t>Services, University </a:t>
            </a:r>
            <a:r>
              <a:rPr lang="en-GB" altLang="ko-KR" sz="1800" dirty="0">
                <a:latin typeface="Verdana" pitchFamily="34" charset="0"/>
                <a:ea typeface="굴림" pitchFamily="50" charset="-127"/>
              </a:rPr>
              <a:t>of </a:t>
            </a:r>
            <a:r>
              <a:rPr lang="en-GB" altLang="ko-KR" sz="1800" dirty="0" smtClean="0">
                <a:latin typeface="Verdana" pitchFamily="34" charset="0"/>
                <a:ea typeface="굴림" pitchFamily="50" charset="-127"/>
              </a:rPr>
              <a:t>Toronto</a:t>
            </a:r>
          </a:p>
          <a:p>
            <a:r>
              <a:rPr lang="en-US" altLang="ko-KR" sz="1800" dirty="0" smtClean="0">
                <a:latin typeface="Helvetica" pitchFamily="1" charset="0"/>
                <a:ea typeface="굴림" pitchFamily="50" charset="-127"/>
                <a:hlinkClick r:id="rId3"/>
              </a:rPr>
              <a:t>www.xorp.org</a:t>
            </a:r>
            <a:endParaRPr lang="en-US" altLang="ko-KR" sz="1800" dirty="0" smtClean="0">
              <a:latin typeface="Helvetica" pitchFamily="1" charset="0"/>
              <a:ea typeface="굴림" pitchFamily="50" charset="-127"/>
            </a:endParaRPr>
          </a:p>
          <a:p>
            <a:r>
              <a:rPr lang="en-US" altLang="ko-KR" sz="1800" i="1" dirty="0">
                <a:hlinkClick r:id="rId4"/>
              </a:rPr>
              <a:t>GNU Radio</a:t>
            </a:r>
            <a:r>
              <a:rPr lang="en-US" altLang="ko-KR" sz="1800" dirty="0">
                <a:hlinkClick r:id="rId4"/>
              </a:rPr>
              <a:t> - University of </a:t>
            </a:r>
            <a:r>
              <a:rPr lang="en-US" altLang="ko-KR" sz="1800" dirty="0" smtClean="0">
                <a:hlinkClick r:id="rId4"/>
              </a:rPr>
              <a:t>Florida</a:t>
            </a:r>
            <a:endParaRPr lang="en-US" altLang="ko-KR" sz="1800" dirty="0" smtClean="0"/>
          </a:p>
          <a:p>
            <a:r>
              <a:rPr lang="en-US" altLang="ko-KR" sz="1800" dirty="0" smtClean="0">
                <a:hlinkClick r:id="rId5"/>
              </a:rPr>
              <a:t>www.OpenWRT.org</a:t>
            </a:r>
            <a:endParaRPr lang="en-US" altLang="ko-KR" sz="1800" dirty="0" smtClean="0"/>
          </a:p>
          <a:p>
            <a:pPr marL="0" indent="0">
              <a:buNone/>
            </a:pPr>
            <a:endParaRPr lang="en-US" altLang="ko-KR" sz="1800" dirty="0"/>
          </a:p>
          <a:p>
            <a:pPr marL="0" indent="0">
              <a:buNone/>
            </a:pPr>
            <a:endParaRPr lang="en-US" altLang="ko-KR" sz="1800" dirty="0" smtClean="0">
              <a:latin typeface="Helvetica" pitchFamily="1" charset="0"/>
              <a:ea typeface="굴림" pitchFamily="50" charset="-127"/>
            </a:endParaRPr>
          </a:p>
          <a:p>
            <a:endParaRPr lang="en-US" altLang="ko-KR" sz="1800" dirty="0"/>
          </a:p>
        </p:txBody>
      </p:sp>
    </p:spTree>
    <p:extLst>
      <p:ext uri="{BB962C8B-B14F-4D97-AF65-F5344CB8AC3E}">
        <p14:creationId xmlns:p14="http://schemas.microsoft.com/office/powerpoint/2010/main" val="16982275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제목 5"/>
          <p:cNvSpPr>
            <a:spLocks noGrp="1"/>
          </p:cNvSpPr>
          <p:nvPr>
            <p:ph type="ctrTitle"/>
          </p:nvPr>
        </p:nvSpPr>
        <p:spPr>
          <a:xfrm>
            <a:off x="971600" y="4437112"/>
            <a:ext cx="7772400" cy="923330"/>
          </a:xfrm>
          <a:effectLst>
            <a:outerShdw dist="35921" dir="2700000" algn="ctr" rotWithShape="0">
              <a:schemeClr val="tx1"/>
            </a:outerShdw>
          </a:effectLst>
        </p:spPr>
        <p:txBody>
          <a:bodyPr/>
          <a:lstStyle/>
          <a:p>
            <a:pPr>
              <a:defRPr/>
            </a:pPr>
            <a:r>
              <a:rPr lang="en-US" altLang="ko-KR" sz="6000" dirty="0" smtClean="0">
                <a:solidFill>
                  <a:schemeClr val="bg1"/>
                </a:solidFill>
                <a:latin typeface="BroadwayEngraved BT" pitchFamily="2" charset="0"/>
                <a:ea typeface="Gulim" pitchFamily="50" charset="-127"/>
                <a:cs typeface="Times New Roman" pitchFamily="18" charset="0"/>
              </a:rPr>
              <a:t>Thank you ! </a:t>
            </a:r>
            <a:endParaRPr lang="ko-KR" altLang="en-US" sz="6000" dirty="0" smtClean="0">
              <a:solidFill>
                <a:schemeClr val="bg1"/>
              </a:solidFill>
              <a:latin typeface="BroadwayEngraved BT" pitchFamily="2" charset="0"/>
              <a:ea typeface="Gulim" pitchFamily="50" charset="-127"/>
              <a:cs typeface="Times New Roman" pitchFamily="18" charset="0"/>
            </a:endParaRPr>
          </a:p>
        </p:txBody>
      </p:sp>
      <p:pic>
        <p:nvPicPr>
          <p:cNvPr id="3" name="Picture 3" descr="j0178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04664"/>
            <a:ext cx="3002533" cy="330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179512" y="116632"/>
            <a:ext cx="82296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t>What Linux is</a:t>
            </a:r>
          </a:p>
        </p:txBody>
      </p:sp>
      <p:sp>
        <p:nvSpPr>
          <p:cNvPr id="5122" name="Rectangle 2"/>
          <p:cNvSpPr>
            <a:spLocks noGrp="1" noChangeArrowheads="1"/>
          </p:cNvSpPr>
          <p:nvPr>
            <p:ph type="body" idx="1"/>
          </p:nvPr>
        </p:nvSpPr>
        <p:spPr>
          <a:xfrm>
            <a:off x="323528" y="1124744"/>
            <a:ext cx="8229600" cy="4525963"/>
          </a:xfrm>
          <a:ln/>
        </p:spPr>
        <p:txBody>
          <a:bodyPr/>
          <a:lstStyle/>
          <a:p>
            <a:pPr latinLnBrk="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Strictly speaking Linux refers to the kernel</a:t>
            </a:r>
          </a:p>
          <a:p>
            <a:pPr latinLnBrk="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GNU/Linux more accurately describes the Operating System. </a:t>
            </a:r>
            <a:r>
              <a:rPr lang="en-US" sz="2400" dirty="0" smtClean="0"/>
              <a:t>Linux </a:t>
            </a:r>
            <a:r>
              <a:rPr lang="en-US" sz="2400" dirty="0"/>
              <a:t>Kernel combined with GNU utilities and libraries</a:t>
            </a:r>
          </a:p>
          <a:p>
            <a:pPr latinLnBrk="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Distribution – GNU/Linux bundled with other applications.  Examples Red Hat Linux, </a:t>
            </a:r>
            <a:r>
              <a:rPr lang="en-US" sz="2400" dirty="0" err="1"/>
              <a:t>Debian</a:t>
            </a:r>
            <a:r>
              <a:rPr lang="en-US" sz="2400" dirty="0"/>
              <a:t>, Ubuntu, </a:t>
            </a:r>
            <a:r>
              <a:rPr lang="en-US" sz="2400" dirty="0" err="1"/>
              <a:t>Suse</a:t>
            </a:r>
            <a:r>
              <a:rPr lang="en-US" sz="2400" dirty="0"/>
              <a:t>, </a:t>
            </a:r>
            <a:r>
              <a:rPr lang="en-US" sz="2400" dirty="0" err="1"/>
              <a:t>Knoppix</a:t>
            </a:r>
            <a:r>
              <a:rPr lang="en-US" sz="2400" dirty="0"/>
              <a:t>, etc.</a:t>
            </a:r>
          </a:p>
          <a:p>
            <a:pPr latinLnBrk="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Distributions can be compiled and maintained by an individual or corporation. </a:t>
            </a:r>
            <a:r>
              <a:rPr lang="en-US" sz="2400" dirty="0" smtClean="0"/>
              <a:t>Can </a:t>
            </a:r>
            <a:r>
              <a:rPr lang="en-US" sz="2400" dirty="0"/>
              <a:t>be small (single floppy disk) </a:t>
            </a:r>
            <a:r>
              <a:rPr lang="en-US" sz="2400" dirty="0" smtClean="0"/>
              <a:t>or </a:t>
            </a:r>
            <a:r>
              <a:rPr lang="en-US" sz="2400" dirty="0"/>
              <a:t>several CD/DVDs.</a:t>
            </a:r>
          </a:p>
          <a:p>
            <a:pPr latinLnBrk="0">
              <a:spcBef>
                <a:spcPts val="6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FF"/>
                </a:solidFill>
                <a:hlinkClick r:id="rId3"/>
              </a:rPr>
              <a:t>www.distrowatch.com</a:t>
            </a:r>
            <a:r>
              <a:rPr lang="en-US" sz="2400" dirty="0"/>
              <a:t> for more information</a:t>
            </a:r>
          </a:p>
        </p:txBody>
      </p:sp>
    </p:spTree>
    <p:extLst>
      <p:ext uri="{BB962C8B-B14F-4D97-AF65-F5344CB8AC3E}">
        <p14:creationId xmlns:p14="http://schemas.microsoft.com/office/powerpoint/2010/main" val="11415718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107504" y="116632"/>
            <a:ext cx="8229600" cy="86836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t>Linux Distributions</a:t>
            </a:r>
          </a:p>
        </p:txBody>
      </p:sp>
      <p:sp>
        <p:nvSpPr>
          <p:cNvPr id="7170" name="Rectangle 2"/>
          <p:cNvSpPr>
            <a:spLocks noGrp="1" noChangeArrowheads="1"/>
          </p:cNvSpPr>
          <p:nvPr>
            <p:ph type="body" idx="1"/>
          </p:nvPr>
        </p:nvSpPr>
        <p:spPr>
          <a:xfrm>
            <a:off x="395536" y="764704"/>
            <a:ext cx="8229600" cy="5688632"/>
          </a:xfrm>
          <a:ln/>
        </p:spPr>
        <p:txBody>
          <a:bodyPr/>
          <a:lstStyle/>
          <a:p>
            <a:pPr latinLnBrk="0">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Red Hat (Enterprise) Linux is probably the largest commercial Linux vendor.  Focus on stability and long term support.  Red Hat sponsors a community version (Fedora) which undergoes a more rapid development cycle.</a:t>
            </a:r>
          </a:p>
          <a:p>
            <a:pPr latinLnBrk="0">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KNOPPIX – The first Live CD version.  The OS can be booted from, and run completely off the CD.  KNOPPIX is based on </a:t>
            </a:r>
            <a:r>
              <a:rPr lang="en-US" sz="2000" dirty="0" err="1"/>
              <a:t>Debian</a:t>
            </a:r>
            <a:r>
              <a:rPr lang="en-US" sz="2000" dirty="0"/>
              <a:t> Linux.  Many vendors now offer Live versions.  No installation necessary.</a:t>
            </a:r>
          </a:p>
          <a:p>
            <a:pPr latinLnBrk="0">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Ubuntu based on </a:t>
            </a:r>
            <a:r>
              <a:rPr lang="en-US" sz="2000" dirty="0" err="1"/>
              <a:t>Debian</a:t>
            </a:r>
            <a:r>
              <a:rPr lang="en-US" sz="2000" dirty="0"/>
              <a:t> Linux.  Ubuntu claims to be most popular desktop version.  Many applications and excellent “update mechanism” contribute to its </a:t>
            </a:r>
            <a:r>
              <a:rPr lang="en-US" sz="2000" dirty="0" smtClean="0"/>
              <a:t>success</a:t>
            </a:r>
            <a:r>
              <a:rPr lang="en-US" sz="2000" dirty="0"/>
              <a:t>. </a:t>
            </a:r>
            <a:r>
              <a:rPr lang="en-US" sz="2000" dirty="0" smtClean="0"/>
              <a:t>Revenue </a:t>
            </a:r>
            <a:r>
              <a:rPr lang="en-US" sz="2000" dirty="0"/>
              <a:t>is created by selling technical support.</a:t>
            </a:r>
          </a:p>
          <a:p>
            <a:pPr latinLnBrk="0">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Puppy – This distribution is small enough to be loaded entirely in </a:t>
            </a:r>
            <a:r>
              <a:rPr lang="en-US" sz="2000" dirty="0" smtClean="0"/>
              <a:t>RAM</a:t>
            </a:r>
            <a:r>
              <a:rPr lang="en-US" sz="2000" dirty="0"/>
              <a:t>.  This frees up the CD/DVD drive for other uses.  Configuration can be saved to a file between reboots.</a:t>
            </a:r>
          </a:p>
          <a:p>
            <a:pPr latinLnBrk="0">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Recovery Is Possible (RIP) </a:t>
            </a:r>
            <a:r>
              <a:rPr lang="en-US" sz="2000" dirty="0" smtClean="0"/>
              <a:t>is good </a:t>
            </a:r>
            <a:r>
              <a:rPr lang="en-US" sz="2000" dirty="0"/>
              <a:t>for data recovery of corrupted media or backup. Tools such as </a:t>
            </a:r>
            <a:r>
              <a:rPr lang="en-US" sz="2000" dirty="0" err="1"/>
              <a:t>D</a:t>
            </a:r>
            <a:r>
              <a:rPr lang="en-US" sz="2000" dirty="0" err="1" smtClean="0"/>
              <a:t>drescue</a:t>
            </a:r>
            <a:r>
              <a:rPr lang="en-US" sz="2000" dirty="0" smtClean="0"/>
              <a:t> </a:t>
            </a:r>
            <a:r>
              <a:rPr lang="en-US" sz="2000" dirty="0"/>
              <a:t>allows copying media sector by sector.  Can repair NTFS or FAT partitions.</a:t>
            </a:r>
          </a:p>
          <a:p>
            <a:pPr>
              <a:spcBef>
                <a:spcPts val="45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800" dirty="0"/>
          </a:p>
        </p:txBody>
      </p:sp>
    </p:spTree>
    <p:extLst>
      <p:ext uri="{BB962C8B-B14F-4D97-AF65-F5344CB8AC3E}">
        <p14:creationId xmlns:p14="http://schemas.microsoft.com/office/powerpoint/2010/main" val="7112145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20337" y="0"/>
            <a:ext cx="82296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t>Applications</a:t>
            </a:r>
          </a:p>
        </p:txBody>
      </p:sp>
      <p:sp>
        <p:nvSpPr>
          <p:cNvPr id="8194" name="Rectangle 2"/>
          <p:cNvSpPr>
            <a:spLocks noGrp="1" noChangeArrowheads="1"/>
          </p:cNvSpPr>
          <p:nvPr>
            <p:ph type="body" idx="1"/>
          </p:nvPr>
        </p:nvSpPr>
        <p:spPr>
          <a:xfrm>
            <a:off x="323528" y="980728"/>
            <a:ext cx="8229600" cy="4525963"/>
          </a:xfrm>
          <a:ln/>
        </p:spPr>
        <p:txBody>
          <a:bodyPr/>
          <a:lstStyle/>
          <a:p>
            <a:pPr latinLnBrk="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Samba is a free implementation of the Server Message Block (SMB) protocol used by Microsoft Windows network file system.  Allows sharing files, print services, and can even act as a domain controller.</a:t>
            </a:r>
          </a:p>
          <a:p>
            <a:pPr latinLnBrk="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Apache is the most popular HTTP server software on the internet.  </a:t>
            </a:r>
          </a:p>
          <a:p>
            <a:pPr latinLnBrk="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err="1"/>
              <a:t>Rsync</a:t>
            </a:r>
            <a:r>
              <a:rPr lang="en-US" sz="2400" dirty="0"/>
              <a:t> allows synchronizing directories/files locally or across a network.  Suited for low bandwidth as only changes get propagated across network.</a:t>
            </a:r>
          </a:p>
          <a:p>
            <a:pPr latinLnBrk="0">
              <a:spcBef>
                <a:spcPts val="60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a:p>
        </p:txBody>
      </p:sp>
    </p:spTree>
    <p:extLst>
      <p:ext uri="{BB962C8B-B14F-4D97-AF65-F5344CB8AC3E}">
        <p14:creationId xmlns:p14="http://schemas.microsoft.com/office/powerpoint/2010/main" val="5097797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107504" y="0"/>
            <a:ext cx="82296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t>Other Open Source Software</a:t>
            </a:r>
          </a:p>
        </p:txBody>
      </p:sp>
      <p:sp>
        <p:nvSpPr>
          <p:cNvPr id="9218" name="Rectangle 2"/>
          <p:cNvSpPr>
            <a:spLocks noGrp="1" noChangeArrowheads="1"/>
          </p:cNvSpPr>
          <p:nvPr>
            <p:ph type="body" idx="1"/>
          </p:nvPr>
        </p:nvSpPr>
        <p:spPr>
          <a:xfrm>
            <a:off x="467544" y="980728"/>
            <a:ext cx="8229600" cy="4525963"/>
          </a:xfrm>
          <a:ln/>
        </p:spPr>
        <p:txBody>
          <a:bodyPr/>
          <a:lstStyle/>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The GIMP - Adobe Photoshop clone</a:t>
            </a:r>
          </a:p>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Open Office - Office suite</a:t>
            </a:r>
          </a:p>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Mozilla Firefox - Web browser </a:t>
            </a:r>
          </a:p>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Mozilla - Thunderbird E-mail Client</a:t>
            </a:r>
          </a:p>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VLC - Media player</a:t>
            </a:r>
          </a:p>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Audacity - Digital audio editor</a:t>
            </a:r>
          </a:p>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MySQL – Database</a:t>
            </a:r>
          </a:p>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err="1"/>
              <a:t>Ghostscript</a:t>
            </a:r>
            <a:r>
              <a:rPr lang="en-US" sz="2400" dirty="0"/>
              <a:t> - Postscript interpreter</a:t>
            </a:r>
          </a:p>
        </p:txBody>
      </p:sp>
    </p:spTree>
    <p:extLst>
      <p:ext uri="{BB962C8B-B14F-4D97-AF65-F5344CB8AC3E}">
        <p14:creationId xmlns:p14="http://schemas.microsoft.com/office/powerpoint/2010/main" val="12436298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연구소20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연구소2004">
      <a:majorFont>
        <a:latin typeface="HY헤드라인M"/>
        <a:ea typeface="HY헤드라인M"/>
        <a:cs typeface=""/>
      </a:majorFont>
      <a:minorFont>
        <a:latin typeface="Book Antiqua"/>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1"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1"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연구소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연구소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연구소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연구소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연구소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연구소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연구소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연구소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연구소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연구소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연구소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연구소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연구소2004</Template>
  <TotalTime>76530</TotalTime>
  <Words>2710</Words>
  <Application>Microsoft Office PowerPoint</Application>
  <PresentationFormat>화면 슬라이드 쇼(4:3)</PresentationFormat>
  <Paragraphs>479</Paragraphs>
  <Slides>56</Slides>
  <Notes>29</Notes>
  <HiddenSlides>0</HiddenSlides>
  <MMClips>0</MMClips>
  <ScaleCrop>false</ScaleCrop>
  <HeadingPairs>
    <vt:vector size="6" baseType="variant">
      <vt:variant>
        <vt:lpstr>사용한 글꼴</vt:lpstr>
      </vt:variant>
      <vt:variant>
        <vt:i4>17</vt:i4>
      </vt:variant>
      <vt:variant>
        <vt:lpstr>테마</vt:lpstr>
      </vt:variant>
      <vt:variant>
        <vt:i4>1</vt:i4>
      </vt:variant>
      <vt:variant>
        <vt:lpstr>슬라이드 제목</vt:lpstr>
      </vt:variant>
      <vt:variant>
        <vt:i4>56</vt:i4>
      </vt:variant>
    </vt:vector>
  </HeadingPairs>
  <TitlesOfParts>
    <vt:vector size="74" baseType="lpstr">
      <vt:lpstr>BroadwayEngraved BT</vt:lpstr>
      <vt:lpstr>HY헤드라인M</vt:lpstr>
      <vt:lpstr>MS PGothic</vt:lpstr>
      <vt:lpstr>PMingLiU</vt:lpstr>
      <vt:lpstr>SimSun</vt:lpstr>
      <vt:lpstr>굴림</vt:lpstr>
      <vt:lpstr>굴림</vt:lpstr>
      <vt:lpstr>Arial</vt:lpstr>
      <vt:lpstr>Book Antiqua</vt:lpstr>
      <vt:lpstr>Calibri</vt:lpstr>
      <vt:lpstr>Gill Sans MT Condensed</vt:lpstr>
      <vt:lpstr>Helvetica</vt:lpstr>
      <vt:lpstr>Lucida Sans Unicode</vt:lpstr>
      <vt:lpstr>Times New Roman</vt:lpstr>
      <vt:lpstr>Trebuchet MS</vt:lpstr>
      <vt:lpstr>Verdana</vt:lpstr>
      <vt:lpstr>Wingdings</vt:lpstr>
      <vt:lpstr>연구소2004</vt:lpstr>
      <vt:lpstr>Open Sources for Future Internet : Part1</vt:lpstr>
      <vt:lpstr>What is Open Software</vt:lpstr>
      <vt:lpstr>GNU</vt:lpstr>
      <vt:lpstr>Linux Overview</vt:lpstr>
      <vt:lpstr>PowerPoint 프레젠테이션</vt:lpstr>
      <vt:lpstr>What Linux is</vt:lpstr>
      <vt:lpstr>Linux Distributions</vt:lpstr>
      <vt:lpstr>Applications</vt:lpstr>
      <vt:lpstr>Other Open Source Software</vt:lpstr>
      <vt:lpstr>Possible Uses</vt:lpstr>
      <vt:lpstr>Who uses it</vt:lpstr>
      <vt:lpstr>Miscellaneous Information</vt:lpstr>
      <vt:lpstr>Web sites for more info and software</vt:lpstr>
      <vt:lpstr>GNU Free Software </vt:lpstr>
      <vt:lpstr>GNU Free Software (2)</vt:lpstr>
      <vt:lpstr>Open Routing Platform : Routing Chronology </vt:lpstr>
      <vt:lpstr>Routing Platform : Zebra</vt:lpstr>
      <vt:lpstr>Zebra Architecture</vt:lpstr>
      <vt:lpstr>Zebra features</vt:lpstr>
      <vt:lpstr>Routing Platform : Quagga</vt:lpstr>
      <vt:lpstr>Quagga Routing Architecture</vt:lpstr>
      <vt:lpstr>Quagga Architecture Diagram</vt:lpstr>
      <vt:lpstr>Quagga Routing Protocols</vt:lpstr>
      <vt:lpstr>Quagga Supported Platforms</vt:lpstr>
      <vt:lpstr>Hardware Requirements</vt:lpstr>
      <vt:lpstr>Open Routing Platform : XORP</vt:lpstr>
      <vt:lpstr>XORP Contributions</vt:lpstr>
      <vt:lpstr>XORP Status: IGP Standards</vt:lpstr>
      <vt:lpstr>XORP Status: BGP Standards</vt:lpstr>
      <vt:lpstr>XORP Status: Multicast Standards</vt:lpstr>
      <vt:lpstr>XORP Processes</vt:lpstr>
      <vt:lpstr>Open Wireless Software Platform : GNUradio</vt:lpstr>
      <vt:lpstr>Why GNU Radio?</vt:lpstr>
      <vt:lpstr>Extensive knowledge involved</vt:lpstr>
      <vt:lpstr>What is implemented </vt:lpstr>
      <vt:lpstr>Library</vt:lpstr>
      <vt:lpstr>Library (cont.)</vt:lpstr>
      <vt:lpstr>Library (cont.)</vt:lpstr>
      <vt:lpstr>Library (cont.)</vt:lpstr>
      <vt:lpstr>Architecture – overall</vt:lpstr>
      <vt:lpstr>Architecture – Hardware</vt:lpstr>
      <vt:lpstr>Architecture – Software</vt:lpstr>
      <vt:lpstr>Architecture – Software</vt:lpstr>
      <vt:lpstr>Development Boards</vt:lpstr>
      <vt:lpstr>USRP Motherboard </vt:lpstr>
      <vt:lpstr>Installation Guide for Ubuntu </vt:lpstr>
      <vt:lpstr>Installation Guide for Fedora </vt:lpstr>
      <vt:lpstr>Open Wireless Software Platform : OpenWRT Wireless Router</vt:lpstr>
      <vt:lpstr>Linksys WRT54GL</vt:lpstr>
      <vt:lpstr>Role of the Router</vt:lpstr>
      <vt:lpstr>Important Safety Tip</vt:lpstr>
      <vt:lpstr>The Innards of the WRT54GL</vt:lpstr>
      <vt:lpstr>Implementation using Open Sources  </vt:lpstr>
      <vt:lpstr>An Experiment</vt:lpstr>
      <vt:lpstr>References</vt:lpstr>
      <vt:lpstr>Thank you ! </vt:lpstr>
    </vt:vector>
  </TitlesOfParts>
  <Company>HPi System Lab.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 Power Supply</dc:title>
  <dc:creator>Pentium4</dc:creator>
  <cp:lastModifiedBy>CSHong</cp:lastModifiedBy>
  <cp:revision>4445</cp:revision>
  <cp:lastPrinted>2012-01-06T06:25:24Z</cp:lastPrinted>
  <dcterms:created xsi:type="dcterms:W3CDTF">2004-06-29T00:41:26Z</dcterms:created>
  <dcterms:modified xsi:type="dcterms:W3CDTF">2015-03-17T01:03:08Z</dcterms:modified>
</cp:coreProperties>
</file>